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doc" ContentType="application/msword"/>
  <Default Extension="bin" ContentType="application/vnd.openxmlformats-officedocument.oleObject"/>
  <Default Extension="tiff" ContentType="image/tiff"/>
  <Default Extension="emf" ContentType="image/x-em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3"/>
  </p:sldMasterIdLst>
  <p:notesMasterIdLst>
    <p:notesMasterId r:id="rId10"/>
  </p:notesMasterIdLst>
  <p:sldIdLst>
    <p:sldId id="380" r:id="rId4"/>
    <p:sldId id="436" r:id="rId5"/>
    <p:sldId id="270" r:id="rId6"/>
    <p:sldId id="384" r:id="rId7"/>
    <p:sldId id="419" r:id="rId8"/>
    <p:sldId id="386" r:id="rId9"/>
    <p:sldId id="385" r:id="rId11"/>
    <p:sldId id="527" r:id="rId12"/>
    <p:sldId id="265" r:id="rId13"/>
    <p:sldId id="420" r:id="rId14"/>
    <p:sldId id="423" r:id="rId15"/>
    <p:sldId id="264" r:id="rId16"/>
    <p:sldId id="391" r:id="rId17"/>
    <p:sldId id="425" r:id="rId18"/>
    <p:sldId id="390" r:id="rId19"/>
    <p:sldId id="397" r:id="rId20"/>
    <p:sldId id="424" r:id="rId21"/>
    <p:sldId id="394" r:id="rId22"/>
    <p:sldId id="398" r:id="rId23"/>
    <p:sldId id="400" r:id="rId24"/>
    <p:sldId id="426" r:id="rId25"/>
    <p:sldId id="429" r:id="rId26"/>
    <p:sldId id="322" r:id="rId27"/>
    <p:sldId id="321" r:id="rId28"/>
    <p:sldId id="431" r:id="rId29"/>
    <p:sldId id="430" r:id="rId30"/>
    <p:sldId id="402" r:id="rId31"/>
    <p:sldId id="418" r:id="rId32"/>
    <p:sldId id="432" r:id="rId33"/>
    <p:sldId id="403" r:id="rId34"/>
    <p:sldId id="409" r:id="rId35"/>
    <p:sldId id="433" r:id="rId36"/>
    <p:sldId id="343" r:id="rId37"/>
    <p:sldId id="338" r:id="rId38"/>
    <p:sldId id="348" r:id="rId39"/>
    <p:sldId id="347" r:id="rId40"/>
    <p:sldId id="346" r:id="rId41"/>
    <p:sldId id="350" r:id="rId42"/>
    <p:sldId id="413" r:id="rId43"/>
    <p:sldId id="404" r:id="rId44"/>
    <p:sldId id="408" r:id="rId45"/>
    <p:sldId id="434" r:id="rId46"/>
    <p:sldId id="414" r:id="rId47"/>
    <p:sldId id="365" r:id="rId48"/>
    <p:sldId id="416" r:id="rId49"/>
    <p:sldId id="363" r:id="rId50"/>
    <p:sldId id="370" r:id="rId51"/>
    <p:sldId id="482" r:id="rId52"/>
    <p:sldId id="483" r:id="rId53"/>
    <p:sldId id="484" r:id="rId54"/>
    <p:sldId id="485" r:id="rId55"/>
    <p:sldId id="486" r:id="rId56"/>
    <p:sldId id="487" r:id="rId57"/>
    <p:sldId id="488" r:id="rId58"/>
    <p:sldId id="489" r:id="rId59"/>
    <p:sldId id="490" r:id="rId60"/>
    <p:sldId id="528" r:id="rId61"/>
    <p:sldId id="501" r:id="rId62"/>
    <p:sldId id="502" r:id="rId63"/>
    <p:sldId id="503" r:id="rId64"/>
    <p:sldId id="504" r:id="rId65"/>
    <p:sldId id="505" r:id="rId66"/>
    <p:sldId id="506" r:id="rId67"/>
    <p:sldId id="507" r:id="rId68"/>
    <p:sldId id="508" r:id="rId69"/>
    <p:sldId id="509" r:id="rId70"/>
    <p:sldId id="510" r:id="rId71"/>
    <p:sldId id="511" r:id="rId72"/>
    <p:sldId id="512" r:id="rId73"/>
    <p:sldId id="513" r:id="rId74"/>
    <p:sldId id="514" r:id="rId75"/>
    <p:sldId id="515" r:id="rId76"/>
    <p:sldId id="516" r:id="rId77"/>
    <p:sldId id="517" r:id="rId78"/>
    <p:sldId id="518" r:id="rId79"/>
    <p:sldId id="519" r:id="rId80"/>
    <p:sldId id="520" r:id="rId81"/>
    <p:sldId id="521" r:id="rId82"/>
    <p:sldId id="522" r:id="rId8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t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0066FF"/>
    <a:srgbClr val="FF6600"/>
    <a:srgbClr val="D60093"/>
    <a:srgbClr val="CC0066"/>
    <a:srgbClr val="FF0066"/>
    <a:srgbClr val="990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9" autoAdjust="0"/>
    <p:restoredTop sz="94322" autoAdjust="0"/>
  </p:normalViewPr>
  <p:slideViewPr>
    <p:cSldViewPr showGuides="1">
      <p:cViewPr>
        <p:scale>
          <a:sx n="75" d="100"/>
          <a:sy n="75" d="100"/>
        </p:scale>
        <p:origin x="-1284" y="246"/>
      </p:cViewPr>
      <p:guideLst>
        <p:guide orient="horz" pos="2172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4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6" Type="http://schemas.openxmlformats.org/officeDocument/2006/relationships/tableStyles" Target="tableStyles.xml"/><Relationship Id="rId85" Type="http://schemas.openxmlformats.org/officeDocument/2006/relationships/viewProps" Target="viewProps.xml"/><Relationship Id="rId84" Type="http://schemas.openxmlformats.org/officeDocument/2006/relationships/presProps" Target="presProps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5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4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62.emf"/><Relationship Id="rId8" Type="http://schemas.openxmlformats.org/officeDocument/2006/relationships/image" Target="../media/image61.emf"/><Relationship Id="rId7" Type="http://schemas.openxmlformats.org/officeDocument/2006/relationships/image" Target="../media/image60.emf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0" Type="http://schemas.openxmlformats.org/officeDocument/2006/relationships/image" Target="../media/image63.emf"/><Relationship Id="rId1" Type="http://schemas.openxmlformats.org/officeDocument/2006/relationships/image" Target="../media/image5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10.vml.rels><?xml version="1.0" encoding="UTF-8" standalone="yes"?>
<Relationships xmlns="http://schemas.openxmlformats.org/package/2006/relationships"><Relationship Id="rId4" Type="http://schemas.openxmlformats.org/officeDocument/2006/relationships/image" Target="../media/image75.emf"/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11.vml.rels><?xml version="1.0" encoding="UTF-8" standalone="yes"?>
<Relationships xmlns="http://schemas.openxmlformats.org/package/2006/relationships"><Relationship Id="rId4" Type="http://schemas.openxmlformats.org/officeDocument/2006/relationships/image" Target="../media/image79.wmf"/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13.vml.rels><?xml version="1.0" encoding="UTF-8" standalone="yes"?>
<Relationships xmlns="http://schemas.openxmlformats.org/package/2006/relationships"><Relationship Id="rId6" Type="http://schemas.openxmlformats.org/officeDocument/2006/relationships/image" Target="../media/image90.emf"/><Relationship Id="rId5" Type="http://schemas.openxmlformats.org/officeDocument/2006/relationships/image" Target="../media/image89.emf"/><Relationship Id="rId4" Type="http://schemas.openxmlformats.org/officeDocument/2006/relationships/image" Target="../media/image88.emf"/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15.vml.rels><?xml version="1.0" encoding="UTF-8" standalone="yes"?>
<Relationships xmlns="http://schemas.openxmlformats.org/package/2006/relationships"><Relationship Id="rId7" Type="http://schemas.openxmlformats.org/officeDocument/2006/relationships/image" Target="../media/image103.emf"/><Relationship Id="rId6" Type="http://schemas.openxmlformats.org/officeDocument/2006/relationships/image" Target="../media/image102.emf"/><Relationship Id="rId5" Type="http://schemas.openxmlformats.org/officeDocument/2006/relationships/image" Target="../media/image101.emf"/><Relationship Id="rId4" Type="http://schemas.openxmlformats.org/officeDocument/2006/relationships/image" Target="../media/image100.emf"/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image" Target="../media/image9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17.vml.rels><?xml version="1.0" encoding="UTF-8" standalone="yes"?>
<Relationships xmlns="http://schemas.openxmlformats.org/package/2006/relationships"><Relationship Id="rId4" Type="http://schemas.openxmlformats.org/officeDocument/2006/relationships/image" Target="../media/image109.wmf"/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emf"/><Relationship Id="rId1" Type="http://schemas.openxmlformats.org/officeDocument/2006/relationships/image" Target="../media/image113.emf"/></Relationships>
</file>

<file path=ppt/drawings/_rels/vmlDrawing19.vml.rels><?xml version="1.0" encoding="UTF-8" standalone="yes"?>
<Relationships xmlns="http://schemas.openxmlformats.org/package/2006/relationships"><Relationship Id="rId5" Type="http://schemas.openxmlformats.org/officeDocument/2006/relationships/image" Target="../media/image120.emf"/><Relationship Id="rId4" Type="http://schemas.openxmlformats.org/officeDocument/2006/relationships/image" Target="../media/image119.emf"/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image" Target="../media/image11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drawings/_rels/vmlDrawing2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26.wmf"/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E0A88-9088-4170-A0E0-5F65533024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0D1E5-2ED9-44C9-8092-C98643C4C5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348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AA15187-A967-48F9-9DFD-61DE43451C35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348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AA15187-A967-48F9-9DFD-61DE43451C35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993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399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0B73B97C-021F-43EA-8E82-D9079A5EE296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891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389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1E802E2-AD22-43A5-B267-270AE43C8B5A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348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A59E0D0-D3DB-43FF-A095-F03AFB73A5C3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891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389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A6D0E0D-B027-45F4-8BB6-06D551D30234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096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dirty="0" smtClean="0">
              <a:ea typeface="宋体" panose="02010600030101010101" pitchFamily="2" charset="-122"/>
            </a:endParaRPr>
          </a:p>
        </p:txBody>
      </p:sp>
      <p:sp>
        <p:nvSpPr>
          <p:cNvPr id="409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D029D93-E0B2-4C50-A186-A7EB53B9F874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970A5CE-DCB1-4923-B953-7B7C731DFD40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0D1E5-2ED9-44C9-8092-C98643C4C5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1143000" y="685800"/>
            <a:ext cx="4572000" cy="3429000"/>
          </a:xfrm>
          <a:ln>
            <a:miter lim="800000"/>
          </a:ln>
        </p:spPr>
      </p:sp>
      <p:sp>
        <p:nvSpPr>
          <p:cNvPr id="3072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CA" altLang="en-US" smtClean="0">
              <a:ea typeface="宋体" panose="02010600030101010101" pitchFamily="2" charset="-122"/>
            </a:endParaRPr>
          </a:p>
        </p:txBody>
      </p:sp>
      <p:sp>
        <p:nvSpPr>
          <p:cNvPr id="3072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2D948A9-B436-49C1-A0FB-EA0C88159848}" type="slidenum">
              <a:rPr altLang="en-US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>
            <a:miter lim="800000"/>
          </a:ln>
        </p:spPr>
      </p:sp>
      <p:sp>
        <p:nvSpPr>
          <p:cNvPr id="27651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en-CA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>
            <a:miter lim="800000"/>
          </a:ln>
        </p:spPr>
      </p:sp>
      <p:sp>
        <p:nvSpPr>
          <p:cNvPr id="21507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en-CA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tiff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子目录版式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hlinkClick r:id="rId3" action="ppaction://hlinksldjump"/>
          </p:cNvPr>
          <p:cNvSpPr txBox="1">
            <a:spLocks noChangeAspect="1"/>
          </p:cNvSpPr>
          <p:nvPr/>
        </p:nvSpPr>
        <p:spPr>
          <a:xfrm>
            <a:off x="8031077" y="-74552"/>
            <a:ext cx="1112762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  <a:softEdge rad="31750"/>
          </a:effectLst>
        </p:spPr>
        <p:txBody>
          <a:bodyPr anchor="ctr">
            <a:spAutoFit/>
          </a:bodyPr>
          <a:lstStyle/>
          <a:p>
            <a:pPr algn="ctr" eaLnBrk="1" fontAlgn="auto" hangingPunct="1">
              <a:defRPr/>
            </a:pPr>
            <a:r>
              <a:rPr lang="zh-CN" altLang="en-US" sz="2000" b="1" noProof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返回目录</a:t>
            </a:r>
            <a:endParaRPr lang="zh-CN" altLang="en-US" sz="2000" b="1" noProof="1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463214" y="-1588"/>
            <a:ext cx="3912903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第一节　实数</a:t>
            </a:r>
            <a:endParaRPr lang="zh-CN" altLang="en-US" sz="2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子目录版式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hlinkClick r:id="rId3" action="ppaction://hlinksldjump"/>
          </p:cNvPr>
          <p:cNvSpPr txBox="1">
            <a:spLocks noChangeAspect="1"/>
          </p:cNvSpPr>
          <p:nvPr/>
        </p:nvSpPr>
        <p:spPr>
          <a:xfrm>
            <a:off x="8031077" y="-74552"/>
            <a:ext cx="1112762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  <a:softEdge rad="31750"/>
          </a:effectLst>
        </p:spPr>
        <p:txBody>
          <a:bodyPr anchor="ctr">
            <a:spAutoFit/>
          </a:bodyPr>
          <a:lstStyle/>
          <a:p>
            <a:pPr algn="ctr" eaLnBrk="1" fontAlgn="auto" hangingPunct="1">
              <a:defRPr/>
            </a:pPr>
            <a:r>
              <a:rPr lang="zh-CN" altLang="en-US" sz="2000" b="1" noProof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返回目录</a:t>
            </a:r>
            <a:endParaRPr lang="zh-CN" altLang="en-US" sz="2000" b="1" noProof="1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463214" y="-1588"/>
            <a:ext cx="3912903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思维导图</a:t>
            </a:r>
            <a:endParaRPr lang="zh-CN" altLang="en-US" sz="2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历史表格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模板无标.tif"/>
          <p:cNvPicPr>
            <a:picLocks noChangeAspect="1"/>
          </p:cNvPicPr>
          <p:nvPr userDrawn="1"/>
        </p:nvPicPr>
        <p:blipFill>
          <a:blip r:embed="rId2"/>
          <a:srcRect t="30017" b="37379"/>
          <a:stretch>
            <a:fillRect/>
          </a:stretch>
        </p:blipFill>
        <p:spPr>
          <a:xfrm>
            <a:off x="2383" y="6742116"/>
            <a:ext cx="9145190" cy="142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476" cy="502286"/>
          </a:xfrm>
          <a:prstGeom prst="rect">
            <a:avLst/>
          </a:prstGeom>
          <a:ln>
            <a:solidFill>
              <a:srgbClr val="00703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矩形 15"/>
          <p:cNvSpPr>
            <a:spLocks noChangeArrowheads="1"/>
          </p:cNvSpPr>
          <p:nvPr userDrawn="1"/>
        </p:nvSpPr>
        <p:spPr bwMode="auto">
          <a:xfrm>
            <a:off x="182191" y="-26988"/>
            <a:ext cx="3458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800" b="1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思维导图</a:t>
            </a:r>
            <a:endParaRPr lang="zh-CN" altLang="en-US" sz="2800" b="1" smtClean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13" descr="11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0" y="9525"/>
            <a:ext cx="378668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hlinkClick r:id="" action="ppaction://noaction"/>
          </p:cNvPr>
          <p:cNvSpPr txBox="1">
            <a:spLocks noChangeAspect="1"/>
          </p:cNvSpPr>
          <p:nvPr/>
        </p:nvSpPr>
        <p:spPr>
          <a:xfrm>
            <a:off x="8031992" y="-94545"/>
            <a:ext cx="111272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  <a:softEdge rad="31750"/>
          </a:effec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noProof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返回目录</a:t>
            </a:r>
            <a:endParaRPr lang="zh-CN" altLang="en-US" sz="2000" b="1" noProof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 descr="PPT模板无标.tif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-1190" y="6740525"/>
            <a:ext cx="9180915" cy="1460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封面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 bwMode="auto">
      <p:bgPr>
        <a:solidFill>
          <a:srgbClr val="E2F0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83" y="-403225"/>
            <a:ext cx="7823425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关于我们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子目录版式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hlinkClick r:id="rId3" action="ppaction://hlinksldjump"/>
          </p:cNvPr>
          <p:cNvSpPr txBox="1">
            <a:spLocks noChangeAspect="1"/>
          </p:cNvSpPr>
          <p:nvPr/>
        </p:nvSpPr>
        <p:spPr>
          <a:xfrm>
            <a:off x="8031077" y="-74557"/>
            <a:ext cx="1112762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  <a:softEdge rad="31750"/>
          </a:effectLst>
        </p:spPr>
        <p:txBody>
          <a:bodyPr anchor="ctr">
            <a:spAutoFit/>
          </a:bodyPr>
          <a:lstStyle/>
          <a:p>
            <a:pPr algn="ctr" fontAlgn="auto">
              <a:defRPr/>
            </a:pPr>
            <a:r>
              <a:rPr lang="zh-CN" altLang="en-US" b="1" noProof="1">
                <a:solidFill>
                  <a:prstClr val="black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返回目录</a:t>
            </a:r>
            <a:endParaRPr lang="zh-CN" altLang="en-US" b="1" noProof="1">
              <a:solidFill>
                <a:prstClr val="black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463214" y="-1588"/>
            <a:ext cx="3912903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第四节　二次根式</a:t>
            </a:r>
            <a:endParaRPr lang="zh-CN" altLang="en-US" sz="2800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子目录版式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hlinkClick r:id="rId3" action="ppaction://hlinksldjump"/>
          </p:cNvPr>
          <p:cNvSpPr txBox="1">
            <a:spLocks noChangeAspect="1"/>
          </p:cNvSpPr>
          <p:nvPr/>
        </p:nvSpPr>
        <p:spPr>
          <a:xfrm>
            <a:off x="8031077" y="-74557"/>
            <a:ext cx="1112762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  <a:softEdge rad="31750"/>
          </a:effectLst>
        </p:spPr>
        <p:txBody>
          <a:bodyPr anchor="ctr">
            <a:spAutoFit/>
          </a:bodyPr>
          <a:lstStyle/>
          <a:p>
            <a:pPr algn="ctr" fontAlgn="auto">
              <a:defRPr/>
            </a:pPr>
            <a:r>
              <a:rPr lang="zh-CN" altLang="en-US" b="1" noProof="1">
                <a:solidFill>
                  <a:prstClr val="black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返回目录</a:t>
            </a:r>
            <a:endParaRPr lang="zh-CN" altLang="en-US" b="1" noProof="1">
              <a:solidFill>
                <a:prstClr val="black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463214" y="-1588"/>
            <a:ext cx="3912903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思维导图</a:t>
            </a:r>
            <a:endParaRPr lang="zh-CN" altLang="en-US" sz="2800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/>
          <p:nvPr userDrawn="1"/>
        </p:nvGrpSpPr>
        <p:grpSpPr bwMode="auto">
          <a:xfrm>
            <a:off x="860934" y="5108575"/>
            <a:ext cx="7149443" cy="1511300"/>
            <a:chOff x="1391" y="8045"/>
            <a:chExt cx="15007" cy="2380"/>
          </a:xfrm>
        </p:grpSpPr>
        <p:pic>
          <p:nvPicPr>
            <p:cNvPr id="3" name="图片 2" descr="二维码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0" y="8045"/>
              <a:ext cx="2107" cy="2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1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1" y="8045"/>
              <a:ext cx="10020" cy="2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1" descr="试题研究课件封底宣传底图（山西）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9" y="4764"/>
            <a:ext cx="915948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 userDrawn="1"/>
        </p:nvSpPr>
        <p:spPr bwMode="auto">
          <a:xfrm>
            <a:off x="879987" y="160338"/>
            <a:ext cx="78639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lnSpc>
                <a:spcPct val="150000"/>
              </a:lnSpc>
            </a:pPr>
            <a:r>
              <a:rPr lang="en-US" altLang="zh-CN" sz="4000" b="1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4000" b="1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中考《字音字形》小程序</a:t>
            </a:r>
            <a:endParaRPr lang="zh-CN" altLang="en-US" sz="4000" b="1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fontAlgn="base" hangingPunct="0">
              <a:lnSpc>
                <a:spcPct val="150000"/>
              </a:lnSpc>
            </a:pPr>
            <a:r>
              <a:rPr lang="zh-CN" altLang="en-US" sz="2400" b="1" smtClean="0">
                <a:solidFill>
                  <a:srgbClr val="FFFF00"/>
                </a:solidFill>
                <a:sym typeface="宋体" panose="02010600030101010101" pitchFamily="2" charset="-122"/>
              </a:rPr>
              <a:t>                       </a:t>
            </a:r>
            <a:r>
              <a:rPr lang="zh-CN" altLang="en-US" b="1" smtClean="0">
                <a:solidFill>
                  <a:srgbClr val="FFFF00"/>
                </a:solidFill>
                <a:sym typeface="宋体" panose="02010600030101010101" pitchFamily="2" charset="-122"/>
              </a:rPr>
              <a:t>      </a:t>
            </a:r>
            <a:r>
              <a:rPr lang="en-US" altLang="zh-CN" sz="2400" b="1" smtClean="0">
                <a:solidFill>
                  <a:srgbClr val="FFFF00"/>
                </a:solidFill>
                <a:sym typeface="宋体" panose="02010600030101010101" pitchFamily="2" charset="-122"/>
              </a:rPr>
              <a:t>——</a:t>
            </a:r>
            <a:r>
              <a:rPr lang="zh-CN" altLang="en-US" sz="2400" b="1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能与万唯中考《试题研究》语文配套使用的学习工具</a:t>
            </a:r>
            <a:endParaRPr lang="zh-CN" altLang="en-US" sz="2400" b="1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 userDrawn="1"/>
        </p:nvSpPr>
        <p:spPr bwMode="auto">
          <a:xfrm>
            <a:off x="4059370" y="1684339"/>
            <a:ext cx="4784554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lnSpc>
                <a:spcPct val="200000"/>
              </a:lnSpc>
            </a:pPr>
            <a:r>
              <a:rPr lang="zh-CN" altLang="en-US" sz="36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独特优势</a:t>
            </a:r>
            <a:endParaRPr lang="zh-CN" altLang="en-US" sz="10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fontAlgn="base" hangingPunct="0">
              <a:lnSpc>
                <a:spcPct val="200000"/>
              </a:lnSpc>
            </a:pPr>
            <a:r>
              <a:rPr lang="zh-CN" altLang="en-US" sz="10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教师版</a:t>
            </a:r>
            <a:r>
              <a:rPr lang="zh-CN" altLang="en-US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能够掌握全班学生学习情况，帮老师节省</a:t>
            </a:r>
            <a:endParaRPr lang="zh-CN" altLang="en-US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fontAlgn="base" hangingPunct="0">
              <a:lnSpc>
                <a:spcPct val="200000"/>
              </a:lnSpc>
            </a:pPr>
            <a:r>
              <a:rPr lang="zh-CN" altLang="en-US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更多时间</a:t>
            </a:r>
            <a:endParaRPr lang="zh-CN" altLang="en-US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fontAlgn="base" hangingPunct="0">
              <a:lnSpc>
                <a:spcPct val="200000"/>
              </a:lnSpc>
            </a:pPr>
            <a:r>
              <a:rPr lang="zh-CN" altLang="en-US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en-US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学生版</a:t>
            </a:r>
            <a:r>
              <a:rPr lang="zh-CN" altLang="en-US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：</a:t>
            </a:r>
            <a:r>
              <a:rPr lang="zh-CN" altLang="en-US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告别传统死记硬背，帮学生有效利用碎片</a:t>
            </a:r>
            <a:endParaRPr lang="zh-CN" altLang="en-US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eaLnBrk="0" fontAlgn="base" hangingPunct="0">
              <a:lnSpc>
                <a:spcPct val="200000"/>
              </a:lnSpc>
            </a:pPr>
            <a:r>
              <a:rPr lang="zh-CN" altLang="en-US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化时间高效复习</a:t>
            </a:r>
            <a:r>
              <a:rPr lang="zh-CN" altLang="en-US" sz="1600" smtClean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  <a:sym typeface="宋体" panose="02010600030101010101" pitchFamily="2" charset="-122"/>
              </a:rPr>
              <a:t>（获取方法：老师进入小程序后，建立班级， </a:t>
            </a:r>
            <a:endParaRPr lang="zh-CN" altLang="en-US" sz="1600" smtClean="0">
              <a:solidFill>
                <a:prstClr val="white"/>
              </a:solidFill>
              <a:latin typeface="仿宋" panose="02010609060101010101" pitchFamily="49" charset="-122"/>
              <a:ea typeface="仿宋" panose="02010609060101010101" pitchFamily="49" charset="-122"/>
              <a:sym typeface="宋体" panose="02010600030101010101" pitchFamily="2" charset="-122"/>
            </a:endParaRPr>
          </a:p>
          <a:p>
            <a:pPr eaLnBrk="0" fontAlgn="base" hangingPunct="0">
              <a:lnSpc>
                <a:spcPct val="200000"/>
              </a:lnSpc>
            </a:pPr>
            <a:r>
              <a:rPr lang="zh-CN" altLang="en-US" sz="1600" smtClean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  <a:sym typeface="宋体" panose="02010600030101010101" pitchFamily="2" charset="-122"/>
              </a:rPr>
              <a:t>    邀请学生进班即可）</a:t>
            </a:r>
            <a:endParaRPr lang="zh-CN" altLang="en-US" sz="1600" smtClean="0">
              <a:solidFill>
                <a:prstClr val="white"/>
              </a:solidFill>
              <a:latin typeface="仿宋" panose="02010609060101010101" pitchFamily="49" charset="-122"/>
              <a:ea typeface="仿宋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L 形 3"/>
          <p:cNvSpPr/>
          <p:nvPr userDrawn="1"/>
        </p:nvSpPr>
        <p:spPr>
          <a:xfrm rot="19140000">
            <a:off x="4117718" y="3170238"/>
            <a:ext cx="173854" cy="114300"/>
          </a:xfrm>
          <a:prstGeom prst="corne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00" noProof="1">
              <a:solidFill>
                <a:prstClr val="white"/>
              </a:solidFill>
            </a:endParaRPr>
          </a:p>
        </p:txBody>
      </p:sp>
      <p:pic>
        <p:nvPicPr>
          <p:cNvPr id="5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79" y="1728789"/>
            <a:ext cx="3199626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6"/>
          <p:cNvSpPr txBox="1">
            <a:spLocks noChangeArrowheads="1"/>
          </p:cNvSpPr>
          <p:nvPr userDrawn="1"/>
        </p:nvSpPr>
        <p:spPr bwMode="auto">
          <a:xfrm>
            <a:off x="916901" y="6134100"/>
            <a:ext cx="28173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/>
            <a:r>
              <a:rPr lang="zh-CN" altLang="en-US" sz="160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教师版小程序专用，请勿让学生扫码</a:t>
            </a:r>
            <a:endParaRPr lang="zh-CN" altLang="en-US" sz="1600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L 形 6"/>
          <p:cNvSpPr/>
          <p:nvPr userDrawn="1"/>
        </p:nvSpPr>
        <p:spPr>
          <a:xfrm rot="19140000">
            <a:off x="4117718" y="4392613"/>
            <a:ext cx="173854" cy="114300"/>
          </a:xfrm>
          <a:prstGeom prst="corne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00" noProof="1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871510" y="476673"/>
            <a:ext cx="5100790" cy="5861685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fontAlgn="base"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fontAlgn="base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fontAlgn="base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transition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slide" Target="slide39.xml"/><Relationship Id="rId3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slide" Target="slide6.xml"/><Relationship Id="rId3" Type="http://schemas.openxmlformats.org/officeDocument/2006/relationships/image" Target="../media/image12.png"/><Relationship Id="rId2" Type="http://schemas.openxmlformats.org/officeDocument/2006/relationships/image" Target="../media/image13.emf"/><Relationship Id="rId1" Type="http://schemas.openxmlformats.org/officeDocument/2006/relationships/oleObject" Target="../embeddings/Document1.doc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7.xml"/><Relationship Id="rId2" Type="http://schemas.openxmlformats.org/officeDocument/2006/relationships/slide" Target="slide8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8.emf"/><Relationship Id="rId7" Type="http://schemas.openxmlformats.org/officeDocument/2006/relationships/oleObject" Target="../embeddings/Document2.doc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NULL" TargetMode="External"/><Relationship Id="rId2" Type="http://schemas.openxmlformats.org/officeDocument/2006/relationships/image" Target="../media/image14.png"/><Relationship Id="rId10" Type="http://schemas.openxmlformats.org/officeDocument/2006/relationships/vmlDrawing" Target="../drawings/vmlDrawing2.v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emf"/><Relationship Id="rId2" Type="http://schemas.openxmlformats.org/officeDocument/2006/relationships/oleObject" Target="../embeddings/Document3.doc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17.xml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12.png"/><Relationship Id="rId4" Type="http://schemas.openxmlformats.org/officeDocument/2006/relationships/image" Target="../media/image2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6.wmf"/><Relationship Id="rId10" Type="http://schemas.openxmlformats.org/officeDocument/2006/relationships/notesSlide" Target="../notesSlides/notesSlide3.xml"/><Relationship Id="rId1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12.png"/><Relationship Id="rId2" Type="http://schemas.openxmlformats.org/officeDocument/2006/relationships/image" Target="NULL" TargetMode="External"/><Relationship Id="rId1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emf"/><Relationship Id="rId1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png"/><Relationship Id="rId2" Type="http://schemas.openxmlformats.org/officeDocument/2006/relationships/image" Target="../media/image12.png"/><Relationship Id="rId1" Type="http://schemas.openxmlformats.org/officeDocument/2006/relationships/image" Target="../media/image4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" Target="slide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12.png"/><Relationship Id="rId2" Type="http://schemas.openxmlformats.org/officeDocument/2006/relationships/image" Target="../media/image45.emf"/><Relationship Id="rId1" Type="http://schemas.openxmlformats.org/officeDocument/2006/relationships/oleObject" Target="../embeddings/Document4.doc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9.png"/><Relationship Id="rId3" Type="http://schemas.openxmlformats.org/officeDocument/2006/relationships/image" Target="../media/image12.png"/><Relationship Id="rId2" Type="http://schemas.openxmlformats.org/officeDocument/2006/relationships/image" Target="../media/image48.emf"/><Relationship Id="rId1" Type="http://schemas.openxmlformats.org/officeDocument/2006/relationships/oleObject" Target="../embeddings/Document5.doc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oleObject" Target="../embeddings/Document6.doc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Document11.doc"/><Relationship Id="rId8" Type="http://schemas.openxmlformats.org/officeDocument/2006/relationships/image" Target="../media/image57.emf"/><Relationship Id="rId7" Type="http://schemas.openxmlformats.org/officeDocument/2006/relationships/oleObject" Target="../embeddings/Document10.doc"/><Relationship Id="rId6" Type="http://schemas.openxmlformats.org/officeDocument/2006/relationships/image" Target="../media/image56.emf"/><Relationship Id="rId5" Type="http://schemas.openxmlformats.org/officeDocument/2006/relationships/oleObject" Target="../embeddings/Document9.doc"/><Relationship Id="rId4" Type="http://schemas.openxmlformats.org/officeDocument/2006/relationships/image" Target="../media/image55.emf"/><Relationship Id="rId3" Type="http://schemas.openxmlformats.org/officeDocument/2006/relationships/oleObject" Target="../embeddings/Document8.doc"/><Relationship Id="rId23" Type="http://schemas.openxmlformats.org/officeDocument/2006/relationships/vmlDrawing" Target="../drawings/vmlDrawing8.vml"/><Relationship Id="rId22" Type="http://schemas.openxmlformats.org/officeDocument/2006/relationships/slideLayout" Target="../slideLayouts/slideLayout14.xml"/><Relationship Id="rId21" Type="http://schemas.openxmlformats.org/officeDocument/2006/relationships/image" Target="../media/image12.png"/><Relationship Id="rId20" Type="http://schemas.openxmlformats.org/officeDocument/2006/relationships/image" Target="../media/image63.emf"/><Relationship Id="rId2" Type="http://schemas.openxmlformats.org/officeDocument/2006/relationships/image" Target="../media/image54.emf"/><Relationship Id="rId19" Type="http://schemas.openxmlformats.org/officeDocument/2006/relationships/oleObject" Target="../embeddings/Document16.doc"/><Relationship Id="rId18" Type="http://schemas.openxmlformats.org/officeDocument/2006/relationships/image" Target="../media/image62.emf"/><Relationship Id="rId17" Type="http://schemas.openxmlformats.org/officeDocument/2006/relationships/oleObject" Target="../embeddings/Document15.doc"/><Relationship Id="rId16" Type="http://schemas.openxmlformats.org/officeDocument/2006/relationships/image" Target="../media/image61.emf"/><Relationship Id="rId15" Type="http://schemas.openxmlformats.org/officeDocument/2006/relationships/oleObject" Target="../embeddings/Document14.doc"/><Relationship Id="rId14" Type="http://schemas.openxmlformats.org/officeDocument/2006/relationships/image" Target="../media/image60.emf"/><Relationship Id="rId13" Type="http://schemas.openxmlformats.org/officeDocument/2006/relationships/oleObject" Target="../embeddings/Document13.doc"/><Relationship Id="rId12" Type="http://schemas.openxmlformats.org/officeDocument/2006/relationships/image" Target="../media/image59.emf"/><Relationship Id="rId11" Type="http://schemas.openxmlformats.org/officeDocument/2006/relationships/oleObject" Target="../embeddings/Document12.doc"/><Relationship Id="rId10" Type="http://schemas.openxmlformats.org/officeDocument/2006/relationships/image" Target="../media/image58.emf"/><Relationship Id="rId1" Type="http://schemas.openxmlformats.org/officeDocument/2006/relationships/oleObject" Target="../embeddings/Document7.doc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9.vml"/><Relationship Id="rId6" Type="http://schemas.openxmlformats.org/officeDocument/2006/relationships/slideLayout" Target="../slideLayouts/slideLayout16.xml"/><Relationship Id="rId5" Type="http://schemas.openxmlformats.org/officeDocument/2006/relationships/image" Target="../media/image12.png"/><Relationship Id="rId4" Type="http://schemas.openxmlformats.org/officeDocument/2006/relationships/image" Target="../media/image65.emf"/><Relationship Id="rId3" Type="http://schemas.openxmlformats.org/officeDocument/2006/relationships/oleObject" Target="../embeddings/Document18.doc"/><Relationship Id="rId2" Type="http://schemas.openxmlformats.org/officeDocument/2006/relationships/image" Target="../media/image64.emf"/><Relationship Id="rId1" Type="http://schemas.openxmlformats.org/officeDocument/2006/relationships/oleObject" Target="../embeddings/Document17.doc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7.emf"/><Relationship Id="rId2" Type="http://schemas.openxmlformats.org/officeDocument/2006/relationships/image" Target="../media/image66.png"/><Relationship Id="rId1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6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12.png"/><Relationship Id="rId3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" Target="slide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75.emf"/><Relationship Id="rId7" Type="http://schemas.openxmlformats.org/officeDocument/2006/relationships/oleObject" Target="../embeddings/Document22.doc"/><Relationship Id="rId6" Type="http://schemas.openxmlformats.org/officeDocument/2006/relationships/image" Target="../media/image74.emf"/><Relationship Id="rId5" Type="http://schemas.openxmlformats.org/officeDocument/2006/relationships/oleObject" Target="../embeddings/Document21.doc"/><Relationship Id="rId4" Type="http://schemas.openxmlformats.org/officeDocument/2006/relationships/image" Target="../media/image73.emf"/><Relationship Id="rId3" Type="http://schemas.openxmlformats.org/officeDocument/2006/relationships/oleObject" Target="../embeddings/Document20.doc"/><Relationship Id="rId2" Type="http://schemas.openxmlformats.org/officeDocument/2006/relationships/image" Target="../media/image72.emf"/><Relationship Id="rId12" Type="http://schemas.openxmlformats.org/officeDocument/2006/relationships/notesSlide" Target="../notesSlides/notesSlide9.xml"/><Relationship Id="rId11" Type="http://schemas.openxmlformats.org/officeDocument/2006/relationships/vmlDrawing" Target="../drawings/vmlDrawing10.vml"/><Relationship Id="rId10" Type="http://schemas.openxmlformats.org/officeDocument/2006/relationships/slideLayout" Target="../slideLayouts/slideLayout14.xml"/><Relationship Id="rId1" Type="http://schemas.openxmlformats.org/officeDocument/2006/relationships/oleObject" Target="../embeddings/Document19.doc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79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7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7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76.wmf"/><Relationship Id="rId15" Type="http://schemas.openxmlformats.org/officeDocument/2006/relationships/notesSlide" Target="../notesSlides/notesSlide10.xml"/><Relationship Id="rId14" Type="http://schemas.openxmlformats.org/officeDocument/2006/relationships/vmlDrawing" Target="../drawings/vmlDrawing11.vml"/><Relationship Id="rId13" Type="http://schemas.openxmlformats.org/officeDocument/2006/relationships/slideLayout" Target="../slideLayouts/slideLayout23.xml"/><Relationship Id="rId12" Type="http://schemas.openxmlformats.org/officeDocument/2006/relationships/image" Target="../media/image82.png"/><Relationship Id="rId11" Type="http://schemas.openxmlformats.org/officeDocument/2006/relationships/image" Target="../media/image81.png"/><Relationship Id="rId10" Type="http://schemas.openxmlformats.org/officeDocument/2006/relationships/image" Target="../media/image80.png"/><Relationship Id="rId1" Type="http://schemas.openxmlformats.org/officeDocument/2006/relationships/oleObject" Target="../embeddings/oleObject3.bin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4.png"/><Relationship Id="rId3" Type="http://schemas.openxmlformats.org/officeDocument/2006/relationships/image" Target="../media/image12.png"/><Relationship Id="rId2" Type="http://schemas.openxmlformats.org/officeDocument/2006/relationships/image" Target="../media/image83.emf"/><Relationship Id="rId1" Type="http://schemas.openxmlformats.org/officeDocument/2006/relationships/oleObject" Target="../embeddings/Document23.doc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emf"/><Relationship Id="rId1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5.xml"/><Relationship Id="rId2" Type="http://schemas.openxmlformats.org/officeDocument/2006/relationships/slide" Target="slide23.xml"/><Relationship Id="rId1" Type="http://schemas.openxmlformats.org/officeDocument/2006/relationships/slide" Target="slide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88.emf"/><Relationship Id="rId7" Type="http://schemas.openxmlformats.org/officeDocument/2006/relationships/oleObject" Target="../embeddings/Document25.doc"/><Relationship Id="rId6" Type="http://schemas.openxmlformats.org/officeDocument/2006/relationships/image" Target="../media/image87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6.e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85.emf"/><Relationship Id="rId15" Type="http://schemas.openxmlformats.org/officeDocument/2006/relationships/vmlDrawing" Target="../drawings/vmlDrawing13.v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90.emf"/><Relationship Id="rId12" Type="http://schemas.openxmlformats.org/officeDocument/2006/relationships/oleObject" Target="../embeddings/Document26.doc"/><Relationship Id="rId11" Type="http://schemas.openxmlformats.org/officeDocument/2006/relationships/image" Target="../media/image12.png"/><Relationship Id="rId10" Type="http://schemas.openxmlformats.org/officeDocument/2006/relationships/image" Target="../media/image89.emf"/><Relationship Id="rId1" Type="http://schemas.openxmlformats.org/officeDocument/2006/relationships/oleObject" Target="../embeddings/Document24.doc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92.png"/><Relationship Id="rId2" Type="http://schemas.openxmlformats.org/officeDocument/2006/relationships/image" Target="../media/image12.png"/><Relationship Id="rId1" Type="http://schemas.openxmlformats.org/officeDocument/2006/relationships/image" Target="../media/image9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4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4.png"/><Relationship Id="rId2" Type="http://schemas.openxmlformats.org/officeDocument/2006/relationships/image" Target="../media/image93.emf"/><Relationship Id="rId1" Type="http://schemas.openxmlformats.org/officeDocument/2006/relationships/oleObject" Target="../embeddings/Document27.doc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95.png"/><Relationship Id="rId1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6.emf"/><Relationship Id="rId1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100.e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99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98.e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97.emf"/><Relationship Id="rId17" Type="http://schemas.openxmlformats.org/officeDocument/2006/relationships/vmlDrawing" Target="../drawings/vmlDrawing15.vml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12.png"/><Relationship Id="rId14" Type="http://schemas.openxmlformats.org/officeDocument/2006/relationships/image" Target="../media/image103.emf"/><Relationship Id="rId13" Type="http://schemas.openxmlformats.org/officeDocument/2006/relationships/oleObject" Target="../embeddings/oleObject15.bin"/><Relationship Id="rId12" Type="http://schemas.openxmlformats.org/officeDocument/2006/relationships/image" Target="../media/image102.emf"/><Relationship Id="rId11" Type="http://schemas.openxmlformats.org/officeDocument/2006/relationships/oleObject" Target="../embeddings/oleObject14.bin"/><Relationship Id="rId10" Type="http://schemas.openxmlformats.org/officeDocument/2006/relationships/image" Target="../media/image101.emf"/><Relationship Id="rId1" Type="http://schemas.openxmlformats.org/officeDocument/2006/relationships/oleObject" Target="../embeddings/Document28.doc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12.png"/><Relationship Id="rId2" Type="http://schemas.openxmlformats.org/officeDocument/2006/relationships/slide" Target="slide12.xml"/><Relationship Id="rId1" Type="http://schemas.openxmlformats.org/officeDocument/2006/relationships/slide" Target="slide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6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image" Target="../media/image105.emf"/><Relationship Id="rId2" Type="http://schemas.openxmlformats.org/officeDocument/2006/relationships/oleObject" Target="../embeddings/oleObject16.bin"/><Relationship Id="rId1" Type="http://schemas.openxmlformats.org/officeDocument/2006/relationships/image" Target="../media/image104.png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09.wmf"/><Relationship Id="rId7" Type="http://schemas.openxmlformats.org/officeDocument/2006/relationships/oleObject" Target="../embeddings/oleObject20.bin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07.wmf"/><Relationship Id="rId3" Type="http://schemas.openxmlformats.org/officeDocument/2006/relationships/oleObject" Target="../embeddings/oleObject18.bin"/><Relationship Id="rId2" Type="http://schemas.openxmlformats.org/officeDocument/2006/relationships/image" Target="../media/image106.wmf"/><Relationship Id="rId12" Type="http://schemas.openxmlformats.org/officeDocument/2006/relationships/notesSlide" Target="../notesSlides/notesSlide12.xml"/><Relationship Id="rId11" Type="http://schemas.openxmlformats.org/officeDocument/2006/relationships/vmlDrawing" Target="../drawings/vmlDrawing17.vml"/><Relationship Id="rId10" Type="http://schemas.openxmlformats.org/officeDocument/2006/relationships/slideLayout" Target="../slideLayouts/slideLayout17.xml"/><Relationship Id="rId1" Type="http://schemas.openxmlformats.org/officeDocument/2006/relationships/oleObject" Target="../embeddings/oleObject17.bin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111.png"/><Relationship Id="rId2" Type="http://schemas.openxmlformats.org/officeDocument/2006/relationships/image" Target="../media/image12.png"/><Relationship Id="rId1" Type="http://schemas.openxmlformats.org/officeDocument/2006/relationships/image" Target="../media/image110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2.png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8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openxmlformats.org/officeDocument/2006/relationships/image" Target="../media/image115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14.emf"/><Relationship Id="rId3" Type="http://schemas.openxmlformats.org/officeDocument/2006/relationships/oleObject" Target="../embeddings/Document30.doc"/><Relationship Id="rId2" Type="http://schemas.openxmlformats.org/officeDocument/2006/relationships/image" Target="../media/image113.emf"/><Relationship Id="rId1" Type="http://schemas.openxmlformats.org/officeDocument/2006/relationships/oleObject" Target="../embeddings/Document29.doc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12.png"/><Relationship Id="rId3" Type="http://schemas.openxmlformats.org/officeDocument/2006/relationships/slide" Target="slide13.xml"/><Relationship Id="rId2" Type="http://schemas.openxmlformats.org/officeDocument/2006/relationships/slide" Target="slide11.xml"/><Relationship Id="rId1" Type="http://schemas.openxmlformats.org/officeDocument/2006/relationships/slide" Target="slide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.bin"/><Relationship Id="rId8" Type="http://schemas.openxmlformats.org/officeDocument/2006/relationships/image" Target="../media/image119.emf"/><Relationship Id="rId7" Type="http://schemas.openxmlformats.org/officeDocument/2006/relationships/oleObject" Target="../embeddings/Document32.doc"/><Relationship Id="rId6" Type="http://schemas.openxmlformats.org/officeDocument/2006/relationships/image" Target="../media/image118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17.e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116.emf"/><Relationship Id="rId13" Type="http://schemas.openxmlformats.org/officeDocument/2006/relationships/vmlDrawing" Target="../drawings/vmlDrawing19.v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10" Type="http://schemas.openxmlformats.org/officeDocument/2006/relationships/image" Target="../media/image120.emf"/><Relationship Id="rId1" Type="http://schemas.openxmlformats.org/officeDocument/2006/relationships/oleObject" Target="../embeddings/Document31.doc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0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image" Target="../media/image122.emf"/><Relationship Id="rId2" Type="http://schemas.openxmlformats.org/officeDocument/2006/relationships/oleObject" Target="../embeddings/oleObject25.bin"/><Relationship Id="rId1" Type="http://schemas.openxmlformats.org/officeDocument/2006/relationships/image" Target="../media/image121.png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6.wmf"/><Relationship Id="rId8" Type="http://schemas.openxmlformats.org/officeDocument/2006/relationships/oleObject" Target="../embeddings/oleObject29.bin"/><Relationship Id="rId7" Type="http://schemas.openxmlformats.org/officeDocument/2006/relationships/image" Target="../media/image125.wmf"/><Relationship Id="rId6" Type="http://schemas.openxmlformats.org/officeDocument/2006/relationships/oleObject" Target="../embeddings/oleObject28.bin"/><Relationship Id="rId5" Type="http://schemas.openxmlformats.org/officeDocument/2006/relationships/image" Target="../media/image124.wmf"/><Relationship Id="rId4" Type="http://schemas.openxmlformats.org/officeDocument/2006/relationships/oleObject" Target="../embeddings/oleObject27.bin"/><Relationship Id="rId3" Type="http://schemas.openxmlformats.org/officeDocument/2006/relationships/image" Target="../media/image123.wmf"/><Relationship Id="rId2" Type="http://schemas.openxmlformats.org/officeDocument/2006/relationships/oleObject" Target="../embeddings/oleObject26.bin"/><Relationship Id="rId17" Type="http://schemas.openxmlformats.org/officeDocument/2006/relationships/vmlDrawing" Target="../drawings/vmlDrawing21.vml"/><Relationship Id="rId16" Type="http://schemas.openxmlformats.org/officeDocument/2006/relationships/slideLayout" Target="../slideLayouts/slideLayout17.xml"/><Relationship Id="rId15" Type="http://schemas.openxmlformats.org/officeDocument/2006/relationships/image" Target="../media/image12.png"/><Relationship Id="rId14" Type="http://schemas.openxmlformats.org/officeDocument/2006/relationships/image" Target="../media/image130.png"/><Relationship Id="rId13" Type="http://schemas.openxmlformats.org/officeDocument/2006/relationships/image" Target="../media/image129.png"/><Relationship Id="rId12" Type="http://schemas.openxmlformats.org/officeDocument/2006/relationships/image" Target="NULL" TargetMode="External"/><Relationship Id="rId11" Type="http://schemas.openxmlformats.org/officeDocument/2006/relationships/image" Target="../media/image128.png"/><Relationship Id="rId10" Type="http://schemas.openxmlformats.org/officeDocument/2006/relationships/image" Target="../media/image127.png"/><Relationship Id="rId1" Type="http://schemas.openxmlformats.org/officeDocument/2006/relationships/tags" Target="../tags/tag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1.emf"/><Relationship Id="rId1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32.e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5.emf"/><Relationship Id="rId3" Type="http://schemas.openxmlformats.org/officeDocument/2006/relationships/image" Target="../media/image134.emf"/><Relationship Id="rId2" Type="http://schemas.openxmlformats.org/officeDocument/2006/relationships/image" Target="../media/image133.png"/><Relationship Id="rId1" Type="http://schemas.openxmlformats.org/officeDocument/2006/relationships/image" Target="../media/image1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0003" y="1988840"/>
            <a:ext cx="8083916" cy="81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中考复习专题　数与式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467544" y="3565525"/>
            <a:ext cx="7826375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kern="10" dirty="0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latin typeface="隶书" panose="02010509060101010101" pitchFamily="49" charset="-122"/>
                <a:ea typeface="隶书" panose="02010509060101010101" pitchFamily="49" charset="-122"/>
              </a:rPr>
              <a:t>天津市梧桐中学</a:t>
            </a:r>
            <a:endParaRPr lang="en-US" altLang="zh-CN" sz="3600" kern="10" dirty="0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 sz="3600" kern="10" dirty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3600" kern="10" dirty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latin typeface="隶书" panose="02010509060101010101" pitchFamily="49" charset="-122"/>
                <a:ea typeface="隶书" panose="02010509060101010101" pitchFamily="49" charset="-122"/>
              </a:rPr>
              <a:t>赵丽华</a:t>
            </a:r>
            <a:endParaRPr lang="zh-CN" altLang="en-US" sz="3600" kern="10" dirty="0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latin typeface="隶书" panose="02010509060101010101" pitchFamily="49" charset="-122"/>
              <a:ea typeface="隶书" panose="020105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TextBox 4"/>
          <p:cNvPicPr/>
          <p:nvPr/>
        </p:nvPicPr>
        <p:blipFill>
          <a:blip r:embed="rId1"/>
          <a:stretch>
            <a:fillRect/>
          </a:stretch>
        </p:blipFill>
        <p:spPr>
          <a:xfrm>
            <a:off x="1543050" y="1773238"/>
            <a:ext cx="1749425" cy="1128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4" name="TextBox 5"/>
          <p:cNvSpPr txBox="1"/>
          <p:nvPr/>
        </p:nvSpPr>
        <p:spPr>
          <a:xfrm>
            <a:off x="714375" y="3001963"/>
            <a:ext cx="3643313" cy="21236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zh-CN" altLang="en-US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2" action="ppaction://hlinksldjump"/>
              </a:rPr>
              <a:t>第</a:t>
            </a:r>
            <a:r>
              <a:rPr lang="en-US" altLang="zh-CN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2" action="ppaction://hlinksldjump"/>
              </a:rPr>
              <a:t>1</a:t>
            </a:r>
            <a:r>
              <a:rPr lang="zh-CN" altLang="en-US" b="1" u="sng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　</a:t>
            </a:r>
            <a:r>
              <a:rPr lang="zh-CN" altLang="en-US" b="1" u="sng" dirty="0" smtClean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实数</a:t>
            </a:r>
            <a:endParaRPr lang="zh-CN" altLang="en-US" b="1" dirty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lnSpc>
                <a:spcPct val="150000"/>
              </a:lnSpc>
            </a:pPr>
            <a:r>
              <a:rPr lang="zh-CN" altLang="en-US" b="1" u="sng" dirty="0" smtClean="0"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第</a:t>
            </a:r>
            <a:r>
              <a:rPr lang="en-US" altLang="zh-CN" b="1" u="sng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2</a:t>
            </a:r>
            <a:r>
              <a:rPr lang="zh-CN" altLang="en-US" b="1" u="sng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b="1" u="sng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4" action="ppaction://hlinksldjump"/>
              </a:rPr>
              <a:t>  </a:t>
            </a:r>
            <a:r>
              <a:rPr lang="zh-CN" altLang="en-US" b="1" u="sng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4" action="ppaction://hlinksldjump"/>
              </a:rPr>
              <a:t>整式</a:t>
            </a:r>
            <a:endParaRPr lang="en-US" altLang="zh-CN" b="1" u="sng" dirty="0" smtClean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lnSpc>
                <a:spcPct val="150000"/>
              </a:lnSpc>
            </a:pPr>
            <a:r>
              <a:rPr lang="zh-CN" altLang="en-US" b="1" u="sng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第</a:t>
            </a:r>
            <a:r>
              <a:rPr lang="en-US" altLang="zh-CN" b="1" u="sng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3</a:t>
            </a:r>
            <a:r>
              <a:rPr lang="zh-CN" altLang="en-US" b="1" u="sng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讲  分式</a:t>
            </a:r>
            <a:endParaRPr lang="zh-CN" altLang="en-US" b="1" u="sng" dirty="0" smtClean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lnSpc>
                <a:spcPct val="150000"/>
              </a:lnSpc>
            </a:pPr>
            <a:r>
              <a:rPr lang="zh-CN" altLang="en-US" b="1" u="sng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第</a:t>
            </a:r>
            <a:r>
              <a:rPr lang="en-US" altLang="zh-CN" b="1" u="sng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4</a:t>
            </a:r>
            <a:r>
              <a:rPr lang="zh-CN" altLang="en-US" b="1" u="sng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讲  二次根式</a:t>
            </a:r>
            <a:r>
              <a:rPr lang="zh-CN" altLang="en-US" sz="2800" b="1" dirty="0" smtClean="0">
                <a:latin typeface="Arial" panose="020B0604020202020204" pitchFamily="34" charset="0"/>
                <a:hlinkClick r:id="" action="ppaction://noaction"/>
              </a:rPr>
              <a:t> 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cxnSp>
        <p:nvCxnSpPr>
          <p:cNvPr id="5125" name="直接连接符 7"/>
          <p:cNvCxnSpPr/>
          <p:nvPr/>
        </p:nvCxnSpPr>
        <p:spPr>
          <a:xfrm>
            <a:off x="642938" y="2643188"/>
            <a:ext cx="3714750" cy="1587"/>
          </a:xfrm>
          <a:prstGeom prst="line">
            <a:avLst/>
          </a:prstGeom>
          <a:ln w="25400" cap="flat" cmpd="sng">
            <a:solidFill>
              <a:srgbClr val="F79646"/>
            </a:solidFill>
            <a:prstDash val="solid"/>
            <a:headEnd type="none" w="med" len="med"/>
            <a:tailEnd type="none" w="med" len="med"/>
          </a:ln>
          <a:effectLst>
            <a:outerShdw dist="20000" dir="5400000" algn="ctr" rotWithShape="0">
              <a:srgbClr val="000000">
                <a:alpha val="35999"/>
              </a:srgbClr>
            </a:outerShdw>
          </a:effectLst>
        </p:spPr>
      </p:cxnSp>
      <p:sp>
        <p:nvSpPr>
          <p:cNvPr id="2053" name="WordArt 6"/>
          <p:cNvSpPr/>
          <p:nvPr/>
        </p:nvSpPr>
        <p:spPr>
          <a:xfrm>
            <a:off x="1042988" y="1196975"/>
            <a:ext cx="27432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77500" lnSpcReduction="20000"/>
          </a:bodyPr>
          <a:lstStyle/>
          <a:p>
            <a:pPr algn="ctr" eaLnBrk="0" hangingPunct="0"/>
            <a:r>
              <a:rPr lang="zh-CN" altLang="en-US" sz="3600" b="1" dirty="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8998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第一单元  数与式</a:t>
            </a:r>
            <a:endParaRPr lang="zh-CN" altLang="en-US" sz="3600" b="1" dirty="0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8998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/>
          <p:nvPr/>
        </p:nvSpPr>
        <p:spPr>
          <a:xfrm>
            <a:off x="228600" y="234950"/>
            <a:ext cx="4056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1870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中考复习专题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8315" y="5085184"/>
            <a:ext cx="6596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教材链接：七（上）第一章有理数、七（下）第六章实数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1436" y="2460836"/>
            <a:ext cx="846645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第一讲：实数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0"/>
          <p:cNvGrpSpPr/>
          <p:nvPr/>
        </p:nvGrpSpPr>
        <p:grpSpPr bwMode="auto">
          <a:xfrm>
            <a:off x="1877861" y="808039"/>
            <a:ext cx="3187718" cy="3608387"/>
            <a:chOff x="3313" y="916"/>
            <a:chExt cx="6692" cy="5683"/>
          </a:xfrm>
        </p:grpSpPr>
        <p:sp>
          <p:nvSpPr>
            <p:cNvPr id="19528" name="MMConnector"/>
            <p:cNvSpPr>
              <a:spLocks noChangeArrowheads="1"/>
            </p:cNvSpPr>
            <p:nvPr/>
          </p:nvSpPr>
          <p:spPr bwMode="auto">
            <a:xfrm>
              <a:off x="7579" y="3395"/>
              <a:ext cx="2427" cy="3204"/>
            </a:xfrm>
            <a:custGeom>
              <a:avLst/>
              <a:gdLst>
                <a:gd name="T0" fmla="*/ 0 w 884523"/>
                <a:gd name="T1" fmla="*/ 0 h 910100"/>
                <a:gd name="T2" fmla="*/ 0 w 884523"/>
                <a:gd name="T3" fmla="*/ 0 h 9101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84523" h="910100" fill="none">
                  <a:moveTo>
                    <a:pt x="234723" y="346750"/>
                  </a:moveTo>
                  <a:cubicBezTo>
                    <a:pt x="-33637" y="19463"/>
                    <a:pt x="-150915" y="-563350"/>
                    <a:pt x="-649800" y="-5633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9" name="MainTopic"/>
            <p:cNvSpPr>
              <a:spLocks noChangeArrowheads="1"/>
            </p:cNvSpPr>
            <p:nvPr/>
          </p:nvSpPr>
          <p:spPr bwMode="auto">
            <a:xfrm>
              <a:off x="3313" y="916"/>
              <a:ext cx="2482" cy="990"/>
            </a:xfrm>
            <a:custGeom>
              <a:avLst/>
              <a:gdLst>
                <a:gd name="T0" fmla="*/ 0 w 904400"/>
                <a:gd name="T1" fmla="*/ 0 h 281200"/>
                <a:gd name="T2" fmla="*/ 904400 w 904400"/>
                <a:gd name="T3" fmla="*/ 281200 h 281200"/>
              </a:gdLst>
              <a:ahLst/>
              <a:cxnLst/>
              <a:rect l="T0" t="T1" r="T2" b="T3"/>
              <a:pathLst>
                <a:path w="904400" h="281200">
                  <a:moveTo>
                    <a:pt x="30400" y="0"/>
                  </a:moveTo>
                  <a:lnTo>
                    <a:pt x="874000" y="0"/>
                  </a:lnTo>
                  <a:cubicBezTo>
                    <a:pt x="890781" y="0"/>
                    <a:pt x="904400" y="13619"/>
                    <a:pt x="904400" y="30400"/>
                  </a:cubicBezTo>
                  <a:lnTo>
                    <a:pt x="904400" y="250800"/>
                  </a:lnTo>
                  <a:cubicBezTo>
                    <a:pt x="904400" y="267581"/>
                    <a:pt x="890781" y="281200"/>
                    <a:pt x="8740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实数的分类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4888152" y="1614489"/>
            <a:ext cx="2349409" cy="2962275"/>
            <a:chOff x="11145" y="1933"/>
            <a:chExt cx="4933" cy="4666"/>
          </a:xfrm>
        </p:grpSpPr>
        <p:sp>
          <p:nvSpPr>
            <p:cNvPr id="19526" name="MMConnector"/>
            <p:cNvSpPr>
              <a:spLocks noChangeArrowheads="1"/>
            </p:cNvSpPr>
            <p:nvPr/>
          </p:nvSpPr>
          <p:spPr bwMode="auto">
            <a:xfrm>
              <a:off x="11145" y="4052"/>
              <a:ext cx="2328" cy="2547"/>
            </a:xfrm>
            <a:custGeom>
              <a:avLst/>
              <a:gdLst>
                <a:gd name="T0" fmla="*/ 0 w 884523"/>
                <a:gd name="T1" fmla="*/ 0 h 910100"/>
                <a:gd name="T2" fmla="*/ 0 w 884523"/>
                <a:gd name="T3" fmla="*/ 0 h 9101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84523" h="910100" fill="none">
                  <a:moveTo>
                    <a:pt x="-234723" y="346750"/>
                  </a:moveTo>
                  <a:cubicBezTo>
                    <a:pt x="33637" y="19463"/>
                    <a:pt x="150915" y="-563350"/>
                    <a:pt x="649800" y="-5633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7" name="MainTopic"/>
            <p:cNvSpPr>
              <a:spLocks noChangeArrowheads="1"/>
            </p:cNvSpPr>
            <p:nvPr/>
          </p:nvSpPr>
          <p:spPr bwMode="auto">
            <a:xfrm>
              <a:off x="12494" y="1933"/>
              <a:ext cx="3584" cy="990"/>
            </a:xfrm>
            <a:custGeom>
              <a:avLst/>
              <a:gdLst>
                <a:gd name="T0" fmla="*/ 0 w 1147600"/>
                <a:gd name="T1" fmla="*/ 0 h 281200"/>
                <a:gd name="T2" fmla="*/ 1147600 w 1147600"/>
                <a:gd name="T3" fmla="*/ 281200 h 281200"/>
              </a:gdLst>
              <a:ahLst/>
              <a:cxnLst/>
              <a:rect l="T0" t="T1" r="T2" b="T3"/>
              <a:pathLst>
                <a:path w="1147600" h="281200">
                  <a:moveTo>
                    <a:pt x="30400" y="0"/>
                  </a:moveTo>
                  <a:lnTo>
                    <a:pt x="1117200" y="0"/>
                  </a:lnTo>
                  <a:cubicBezTo>
                    <a:pt x="1133981" y="0"/>
                    <a:pt x="1147600" y="13619"/>
                    <a:pt x="1147600" y="30400"/>
                  </a:cubicBezTo>
                  <a:lnTo>
                    <a:pt x="1147600" y="250800"/>
                  </a:lnTo>
                  <a:cubicBezTo>
                    <a:pt x="1147600" y="267581"/>
                    <a:pt x="1133981" y="281200"/>
                    <a:pt x="11172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实数的大小比较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1849282" y="3784600"/>
            <a:ext cx="2972187" cy="1595438"/>
            <a:chOff x="3313" y="6411"/>
            <a:chExt cx="6241" cy="2512"/>
          </a:xfrm>
        </p:grpSpPr>
        <p:sp>
          <p:nvSpPr>
            <p:cNvPr id="19524" name="MMConnector"/>
            <p:cNvSpPr>
              <a:spLocks noChangeArrowheads="1"/>
            </p:cNvSpPr>
            <p:nvPr/>
          </p:nvSpPr>
          <p:spPr bwMode="auto">
            <a:xfrm>
              <a:off x="7370" y="6411"/>
              <a:ext cx="2184" cy="2512"/>
            </a:xfrm>
            <a:custGeom>
              <a:avLst/>
              <a:gdLst>
                <a:gd name="T0" fmla="*/ 0 w 884523"/>
                <a:gd name="T1" fmla="*/ 0 h 910100"/>
                <a:gd name="T2" fmla="*/ 0 w 884523"/>
                <a:gd name="T3" fmla="*/ 0 h 9101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84523" h="910100" fill="none">
                  <a:moveTo>
                    <a:pt x="234723" y="-346750"/>
                  </a:moveTo>
                  <a:cubicBezTo>
                    <a:pt x="-33637" y="-19463"/>
                    <a:pt x="-150915" y="563350"/>
                    <a:pt x="-649800" y="5633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5" name="MainTopic"/>
            <p:cNvSpPr>
              <a:spLocks noChangeArrowheads="1"/>
            </p:cNvSpPr>
            <p:nvPr/>
          </p:nvSpPr>
          <p:spPr bwMode="auto">
            <a:xfrm>
              <a:off x="3313" y="7527"/>
              <a:ext cx="2482" cy="990"/>
            </a:xfrm>
            <a:custGeom>
              <a:avLst/>
              <a:gdLst>
                <a:gd name="T0" fmla="*/ 0 w 904400"/>
                <a:gd name="T1" fmla="*/ 0 h 281200"/>
                <a:gd name="T2" fmla="*/ 904400 w 904400"/>
                <a:gd name="T3" fmla="*/ 281200 h 281200"/>
              </a:gdLst>
              <a:ahLst/>
              <a:cxnLst/>
              <a:rect l="T0" t="T1" r="T2" b="T3"/>
              <a:pathLst>
                <a:path w="904400" h="281200">
                  <a:moveTo>
                    <a:pt x="30400" y="0"/>
                  </a:moveTo>
                  <a:lnTo>
                    <a:pt x="874000" y="0"/>
                  </a:lnTo>
                  <a:cubicBezTo>
                    <a:pt x="890781" y="0"/>
                    <a:pt x="904400" y="13619"/>
                    <a:pt x="904400" y="30400"/>
                  </a:cubicBezTo>
                  <a:lnTo>
                    <a:pt x="904400" y="250800"/>
                  </a:lnTo>
                  <a:cubicBezTo>
                    <a:pt x="904400" y="267581"/>
                    <a:pt x="890781" y="281200"/>
                    <a:pt x="8740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科学记数法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4967934" y="4275138"/>
            <a:ext cx="2220805" cy="1535112"/>
            <a:chOff x="11314" y="6732"/>
            <a:chExt cx="4662" cy="2420"/>
          </a:xfrm>
        </p:grpSpPr>
        <p:sp>
          <p:nvSpPr>
            <p:cNvPr id="19522" name="MMConnector"/>
            <p:cNvSpPr>
              <a:spLocks noChangeArrowheads="1"/>
            </p:cNvSpPr>
            <p:nvPr/>
          </p:nvSpPr>
          <p:spPr bwMode="auto">
            <a:xfrm>
              <a:off x="11314" y="6732"/>
              <a:ext cx="3098" cy="2420"/>
            </a:xfrm>
            <a:custGeom>
              <a:avLst/>
              <a:gdLst>
                <a:gd name="T0" fmla="*/ 0 w 900960"/>
                <a:gd name="T1" fmla="*/ 0 h 1027900"/>
                <a:gd name="T2" fmla="*/ 0 w 900960"/>
                <a:gd name="T3" fmla="*/ 0 h 10279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00960" h="1027900" fill="none">
                  <a:moveTo>
                    <a:pt x="-251160" y="-405650"/>
                  </a:moveTo>
                  <a:cubicBezTo>
                    <a:pt x="24010" y="-49137"/>
                    <a:pt x="118045" y="622250"/>
                    <a:pt x="649800" y="6222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3" name="MainTopic"/>
            <p:cNvSpPr>
              <a:spLocks noChangeArrowheads="1"/>
            </p:cNvSpPr>
            <p:nvPr/>
          </p:nvSpPr>
          <p:spPr bwMode="auto">
            <a:xfrm>
              <a:off x="13494" y="7683"/>
              <a:ext cx="2482" cy="990"/>
            </a:xfrm>
            <a:custGeom>
              <a:avLst/>
              <a:gdLst>
                <a:gd name="T0" fmla="*/ 0 w 904400"/>
                <a:gd name="T1" fmla="*/ 0 h 281200"/>
                <a:gd name="T2" fmla="*/ 904400 w 904400"/>
                <a:gd name="T3" fmla="*/ 281200 h 281200"/>
              </a:gdLst>
              <a:ahLst/>
              <a:cxnLst/>
              <a:rect l="T0" t="T1" r="T2" b="T3"/>
              <a:pathLst>
                <a:path w="904400" h="281200">
                  <a:moveTo>
                    <a:pt x="30400" y="0"/>
                  </a:moveTo>
                  <a:lnTo>
                    <a:pt x="874000" y="0"/>
                  </a:lnTo>
                  <a:cubicBezTo>
                    <a:pt x="890781" y="0"/>
                    <a:pt x="904400" y="13619"/>
                    <a:pt x="904400" y="30400"/>
                  </a:cubicBezTo>
                  <a:lnTo>
                    <a:pt x="904400" y="250800"/>
                  </a:lnTo>
                  <a:cubicBezTo>
                    <a:pt x="904400" y="267581"/>
                    <a:pt x="890781" y="281200"/>
                    <a:pt x="8740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实数的运算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1456324" y="2947989"/>
            <a:ext cx="3447308" cy="720725"/>
            <a:chOff x="2646" y="5206"/>
            <a:chExt cx="7237" cy="1137"/>
          </a:xfrm>
        </p:grpSpPr>
        <p:sp>
          <p:nvSpPr>
            <p:cNvPr id="19520" name="MMConnector"/>
            <p:cNvSpPr>
              <a:spLocks noChangeArrowheads="1"/>
            </p:cNvSpPr>
            <p:nvPr/>
          </p:nvSpPr>
          <p:spPr bwMode="auto">
            <a:xfrm>
              <a:off x="8031" y="5206"/>
              <a:ext cx="1852" cy="516"/>
            </a:xfrm>
            <a:custGeom>
              <a:avLst/>
              <a:gdLst>
                <a:gd name="T0" fmla="*/ 0 w 507816"/>
                <a:gd name="T1" fmla="*/ 0 h 119700"/>
                <a:gd name="T2" fmla="*/ 0 w 507816"/>
                <a:gd name="T3" fmla="*/ 0 h 1197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7816" h="119700" fill="none">
                  <a:moveTo>
                    <a:pt x="-141984" y="48450"/>
                  </a:moveTo>
                  <a:cubicBezTo>
                    <a:pt x="-297787" y="113606"/>
                    <a:pt x="-455618" y="168150"/>
                    <a:pt x="-649800" y="1681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1" name="MainTopic"/>
            <p:cNvSpPr>
              <a:spLocks noChangeArrowheads="1"/>
            </p:cNvSpPr>
            <p:nvPr/>
          </p:nvSpPr>
          <p:spPr bwMode="auto">
            <a:xfrm>
              <a:off x="2646" y="5353"/>
              <a:ext cx="3349" cy="990"/>
            </a:xfrm>
            <a:custGeom>
              <a:avLst/>
              <a:gdLst>
                <a:gd name="T0" fmla="*/ 0 w 1147600"/>
                <a:gd name="T1" fmla="*/ 0 h 281200"/>
                <a:gd name="T2" fmla="*/ 1147600 w 1147600"/>
                <a:gd name="T3" fmla="*/ 281200 h 281200"/>
              </a:gdLst>
              <a:ahLst/>
              <a:cxnLst/>
              <a:rect l="T0" t="T1" r="T2" b="T3"/>
              <a:pathLst>
                <a:path w="1147600" h="281200">
                  <a:moveTo>
                    <a:pt x="30400" y="0"/>
                  </a:moveTo>
                  <a:lnTo>
                    <a:pt x="1117200" y="0"/>
                  </a:lnTo>
                  <a:cubicBezTo>
                    <a:pt x="1133981" y="0"/>
                    <a:pt x="1147600" y="13619"/>
                    <a:pt x="1147600" y="30400"/>
                  </a:cubicBezTo>
                  <a:lnTo>
                    <a:pt x="1147600" y="250800"/>
                  </a:lnTo>
                  <a:cubicBezTo>
                    <a:pt x="1147600" y="267581"/>
                    <a:pt x="1133981" y="281200"/>
                    <a:pt x="11172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实数的相关概念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4574977" y="2447926"/>
            <a:ext cx="3151995" cy="1535113"/>
            <a:chOff x="10150" y="2270"/>
            <a:chExt cx="6618" cy="2419"/>
          </a:xfrm>
        </p:grpSpPr>
        <p:sp>
          <p:nvSpPr>
            <p:cNvPr id="19518" name="MMConnector"/>
            <p:cNvSpPr>
              <a:spLocks noChangeArrowheads="1"/>
            </p:cNvSpPr>
            <p:nvPr/>
          </p:nvSpPr>
          <p:spPr bwMode="auto">
            <a:xfrm flipV="1">
              <a:off x="10150" y="2270"/>
              <a:ext cx="2163" cy="885"/>
            </a:xfrm>
            <a:custGeom>
              <a:avLst/>
              <a:gdLst>
                <a:gd name="T0" fmla="*/ 0 w 507816"/>
                <a:gd name="T1" fmla="*/ 0 h 119700"/>
                <a:gd name="T2" fmla="*/ 0 w 507816"/>
                <a:gd name="T3" fmla="*/ 0 h 1197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7816" h="119700" fill="none">
                  <a:moveTo>
                    <a:pt x="141984" y="-48450"/>
                  </a:moveTo>
                  <a:cubicBezTo>
                    <a:pt x="297787" y="-113606"/>
                    <a:pt x="455618" y="-168150"/>
                    <a:pt x="649800" y="-1681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9" name="MainTopic"/>
            <p:cNvSpPr>
              <a:spLocks noChangeArrowheads="1"/>
            </p:cNvSpPr>
            <p:nvPr/>
          </p:nvSpPr>
          <p:spPr bwMode="auto">
            <a:xfrm>
              <a:off x="12929" y="3451"/>
              <a:ext cx="3839" cy="1238"/>
            </a:xfrm>
            <a:custGeom>
              <a:avLst/>
              <a:gdLst>
                <a:gd name="T0" fmla="*/ 0 w 1877200"/>
                <a:gd name="T1" fmla="*/ 0 h 281200"/>
                <a:gd name="T2" fmla="*/ 1877200 w 1877200"/>
                <a:gd name="T3" fmla="*/ 281200 h 281200"/>
              </a:gdLst>
              <a:ahLst/>
              <a:cxnLst/>
              <a:rect l="T0" t="T1" r="T2" b="T3"/>
              <a:pathLst>
                <a:path w="1877200" h="281200">
                  <a:moveTo>
                    <a:pt x="30400" y="0"/>
                  </a:moveTo>
                  <a:lnTo>
                    <a:pt x="1846800" y="0"/>
                  </a:lnTo>
                  <a:cubicBezTo>
                    <a:pt x="1863581" y="0"/>
                    <a:pt x="1877200" y="13619"/>
                    <a:pt x="1877200" y="30400"/>
                  </a:cubicBezTo>
                  <a:lnTo>
                    <a:pt x="1877200" y="250800"/>
                  </a:lnTo>
                  <a:cubicBezTo>
                    <a:pt x="1877200" y="267581"/>
                    <a:pt x="1863581" y="281200"/>
                    <a:pt x="18468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平方根、算术平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方根、立方根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751383" y="592971"/>
            <a:ext cx="1097899" cy="1177925"/>
            <a:chOff x="1920" y="1026"/>
            <a:chExt cx="2304" cy="1855"/>
          </a:xfrm>
        </p:grpSpPr>
        <p:grpSp>
          <p:nvGrpSpPr>
            <p:cNvPr id="19512" name="组合 1"/>
            <p:cNvGrpSpPr/>
            <p:nvPr/>
          </p:nvGrpSpPr>
          <p:grpSpPr bwMode="auto">
            <a:xfrm>
              <a:off x="1919" y="1026"/>
              <a:ext cx="2303" cy="784"/>
              <a:chOff x="1290" y="669"/>
              <a:chExt cx="2304" cy="785"/>
            </a:xfrm>
          </p:grpSpPr>
          <p:sp>
            <p:nvSpPr>
              <p:cNvPr id="19516" name="MMConnector"/>
              <p:cNvSpPr>
                <a:spLocks noChangeArrowheads="1"/>
              </p:cNvSpPr>
              <p:nvPr/>
            </p:nvSpPr>
            <p:spPr bwMode="auto">
              <a:xfrm>
                <a:off x="3032" y="1368"/>
                <a:ext cx="563" cy="87"/>
              </a:xfrm>
              <a:custGeom>
                <a:avLst/>
                <a:gdLst>
                  <a:gd name="T0" fmla="*/ 0 w 205200"/>
                  <a:gd name="T1" fmla="*/ 0 h 24700"/>
                  <a:gd name="T2" fmla="*/ 0 w 205200"/>
                  <a:gd name="T3" fmla="*/ 0 h 24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4700" fill="none">
                    <a:moveTo>
                      <a:pt x="102600" y="12350"/>
                    </a:moveTo>
                    <a:cubicBezTo>
                      <a:pt x="17611" y="12350"/>
                      <a:pt x="-34253" y="-12350"/>
                      <a:pt x="-102600" y="-12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517" name="SubTopic"/>
              <p:cNvSpPr>
                <a:spLocks noChangeArrowheads="1"/>
              </p:cNvSpPr>
              <p:nvPr/>
            </p:nvSpPr>
            <p:spPr bwMode="auto">
              <a:xfrm>
                <a:off x="1290" y="669"/>
                <a:ext cx="1460" cy="656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按定义分</a:t>
                </a:r>
                <a:endParaRPr lang="zh-CN" altLang="zh-CN" sz="16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513" name="组合 2"/>
            <p:cNvGrpSpPr/>
            <p:nvPr/>
          </p:nvGrpSpPr>
          <p:grpSpPr bwMode="auto">
            <a:xfrm>
              <a:off x="1919" y="1855"/>
              <a:ext cx="2303" cy="1025"/>
              <a:chOff x="1290" y="1498"/>
              <a:chExt cx="2304" cy="1026"/>
            </a:xfrm>
          </p:grpSpPr>
          <p:sp>
            <p:nvSpPr>
              <p:cNvPr id="19514" name="MMConnector"/>
              <p:cNvSpPr>
                <a:spLocks noChangeArrowheads="1"/>
              </p:cNvSpPr>
              <p:nvPr/>
            </p:nvSpPr>
            <p:spPr bwMode="auto">
              <a:xfrm>
                <a:off x="3032" y="1782"/>
                <a:ext cx="563" cy="743"/>
              </a:xfrm>
              <a:custGeom>
                <a:avLst/>
                <a:gdLst>
                  <a:gd name="T0" fmla="*/ 0 w 205200"/>
                  <a:gd name="T1" fmla="*/ 0 h 210900"/>
                  <a:gd name="T2" fmla="*/ 0 w 205200"/>
                  <a:gd name="T3" fmla="*/ 0 h 2109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10900" fill="none">
                    <a:moveTo>
                      <a:pt x="102600" y="-105450"/>
                    </a:moveTo>
                    <a:cubicBezTo>
                      <a:pt x="-3657" y="-105450"/>
                      <a:pt x="15373" y="105450"/>
                      <a:pt x="-102600" y="1054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515" name="SubTopic"/>
              <p:cNvSpPr>
                <a:spLocks noChangeArrowheads="1"/>
              </p:cNvSpPr>
              <p:nvPr/>
            </p:nvSpPr>
            <p:spPr bwMode="auto">
              <a:xfrm>
                <a:off x="1290" y="1498"/>
                <a:ext cx="1460" cy="656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按大小分</a:t>
                </a:r>
                <a:endParaRPr lang="zh-CN" altLang="zh-CN" sz="16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 bwMode="auto">
          <a:xfrm>
            <a:off x="340564" y="4335464"/>
            <a:ext cx="1621842" cy="1177925"/>
            <a:chOff x="714" y="6827"/>
            <a:chExt cx="3406" cy="1856"/>
          </a:xfrm>
        </p:grpSpPr>
        <p:grpSp>
          <p:nvGrpSpPr>
            <p:cNvPr id="19506" name="组合 12"/>
            <p:cNvGrpSpPr/>
            <p:nvPr/>
          </p:nvGrpSpPr>
          <p:grpSpPr bwMode="auto">
            <a:xfrm>
              <a:off x="713" y="6826"/>
              <a:ext cx="3405" cy="785"/>
              <a:chOff x="189" y="7279"/>
              <a:chExt cx="3406" cy="786"/>
            </a:xfrm>
          </p:grpSpPr>
          <p:sp>
            <p:nvSpPr>
              <p:cNvPr id="19510" name="MMConnector"/>
              <p:cNvSpPr>
                <a:spLocks noChangeArrowheads="1"/>
              </p:cNvSpPr>
              <p:nvPr/>
            </p:nvSpPr>
            <p:spPr bwMode="auto">
              <a:xfrm>
                <a:off x="3032" y="7978"/>
                <a:ext cx="563" cy="87"/>
              </a:xfrm>
              <a:custGeom>
                <a:avLst/>
                <a:gdLst>
                  <a:gd name="T0" fmla="*/ 0 w 205200"/>
                  <a:gd name="T1" fmla="*/ 0 h 24700"/>
                  <a:gd name="T2" fmla="*/ 0 w 205200"/>
                  <a:gd name="T3" fmla="*/ 0 h 24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4700" fill="none">
                    <a:moveTo>
                      <a:pt x="102600" y="12350"/>
                    </a:moveTo>
                    <a:cubicBezTo>
                      <a:pt x="17611" y="12350"/>
                      <a:pt x="-34253" y="-12350"/>
                      <a:pt x="-102600" y="-12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511" name="SubTopic"/>
              <p:cNvSpPr>
                <a:spLocks noChangeArrowheads="1"/>
              </p:cNvSpPr>
              <p:nvPr/>
            </p:nvSpPr>
            <p:spPr bwMode="auto">
              <a:xfrm>
                <a:off x="189" y="7279"/>
                <a:ext cx="2561" cy="656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表示形式：</a:t>
                </a:r>
                <a:r>
                  <a:rPr lang="en-US" altLang="zh-CN" sz="1600" i="1">
                    <a:solidFill>
                      <a:srgbClr val="454545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a</a:t>
                </a:r>
                <a:r>
                  <a:rPr lang="en-US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x10</a:t>
                </a:r>
                <a:r>
                  <a:rPr lang="en-US" altLang="zh-CN" sz="1600" i="1" baseline="30000">
                    <a:solidFill>
                      <a:srgbClr val="454545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n</a:t>
                </a:r>
                <a:endParaRPr lang="en-US" altLang="zh-CN" sz="1600" i="1" baseline="30000">
                  <a:solidFill>
                    <a:srgbClr val="454545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507" name="组合 19"/>
            <p:cNvGrpSpPr/>
            <p:nvPr/>
          </p:nvGrpSpPr>
          <p:grpSpPr bwMode="auto">
            <a:xfrm>
              <a:off x="866" y="7656"/>
              <a:ext cx="3251" cy="1025"/>
              <a:chOff x="342" y="8109"/>
              <a:chExt cx="3252" cy="1026"/>
            </a:xfrm>
          </p:grpSpPr>
          <p:sp>
            <p:nvSpPr>
              <p:cNvPr id="19508" name="MMConnector"/>
              <p:cNvSpPr>
                <a:spLocks noChangeArrowheads="1"/>
              </p:cNvSpPr>
              <p:nvPr/>
            </p:nvSpPr>
            <p:spPr bwMode="auto">
              <a:xfrm>
                <a:off x="3032" y="8393"/>
                <a:ext cx="563" cy="743"/>
              </a:xfrm>
              <a:custGeom>
                <a:avLst/>
                <a:gdLst>
                  <a:gd name="T0" fmla="*/ 0 w 205200"/>
                  <a:gd name="T1" fmla="*/ 0 h 210900"/>
                  <a:gd name="T2" fmla="*/ 0 w 205200"/>
                  <a:gd name="T3" fmla="*/ 0 h 2109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10900" fill="none">
                    <a:moveTo>
                      <a:pt x="102600" y="-105450"/>
                    </a:moveTo>
                    <a:cubicBezTo>
                      <a:pt x="-3657" y="-105450"/>
                      <a:pt x="15373" y="105450"/>
                      <a:pt x="-102600" y="1054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509" name="SubTopic"/>
              <p:cNvSpPr>
                <a:spLocks noChangeArrowheads="1"/>
              </p:cNvSpPr>
              <p:nvPr/>
            </p:nvSpPr>
            <p:spPr bwMode="auto">
              <a:xfrm>
                <a:off x="342" y="8109"/>
                <a:ext cx="2408" cy="656"/>
              </a:xfrm>
              <a:custGeom>
                <a:avLst/>
                <a:gdLst>
                  <a:gd name="T0" fmla="*/ 0 w 646000"/>
                  <a:gd name="T1" fmla="*/ 0 h 186200"/>
                  <a:gd name="T2" fmla="*/ 646000 w 646000"/>
                  <a:gd name="T3" fmla="*/ 186200 h 186200"/>
                </a:gdLst>
                <a:ahLst/>
                <a:cxnLst/>
                <a:rect l="T0" t="T1" r="T2" b="T3"/>
                <a:pathLst>
                  <a:path w="646000" h="186200" stroke="0">
                    <a:moveTo>
                      <a:pt x="0" y="0"/>
                    </a:moveTo>
                    <a:lnTo>
                      <a:pt x="646000" y="0"/>
                    </a:lnTo>
                    <a:lnTo>
                      <a:pt x="646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646000" h="186200" fill="none">
                    <a:moveTo>
                      <a:pt x="0" y="186200"/>
                    </a:moveTo>
                    <a:lnTo>
                      <a:pt x="646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 i="1" dirty="0">
                    <a:solidFill>
                      <a:srgbClr val="454545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a</a:t>
                </a:r>
                <a:r>
                  <a:rPr lang="zh-CN" altLang="zh-CN" sz="1600" dirty="0">
                    <a:solidFill>
                      <a:srgbClr val="454545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和</a:t>
                </a:r>
                <a:r>
                  <a:rPr lang="zh-CN" altLang="zh-CN" sz="1600" i="1" dirty="0">
                    <a:solidFill>
                      <a:srgbClr val="454545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n</a:t>
                </a:r>
                <a:r>
                  <a:rPr lang="zh-CN" altLang="zh-CN" sz="1600" dirty="0">
                    <a:solidFill>
                      <a:srgbClr val="454545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的确定</a:t>
                </a:r>
                <a:endParaRPr lang="zh-CN" altLang="zh-CN" sz="1600" dirty="0">
                  <a:solidFill>
                    <a:srgbClr val="454545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 bwMode="auto">
          <a:xfrm>
            <a:off x="7324488" y="4422775"/>
            <a:ext cx="1218168" cy="1835150"/>
            <a:chOff x="15378" y="6964"/>
            <a:chExt cx="2558" cy="2891"/>
          </a:xfrm>
        </p:grpSpPr>
        <p:grpSp>
          <p:nvGrpSpPr>
            <p:cNvPr id="19497" name="组合 30"/>
            <p:cNvGrpSpPr/>
            <p:nvPr/>
          </p:nvGrpSpPr>
          <p:grpSpPr bwMode="auto">
            <a:xfrm>
              <a:off x="15378" y="6963"/>
              <a:ext cx="1741" cy="1407"/>
              <a:chOff x="15358" y="5820"/>
              <a:chExt cx="1742" cy="1408"/>
            </a:xfrm>
          </p:grpSpPr>
          <p:sp>
            <p:nvSpPr>
              <p:cNvPr id="19504" name="MMConnector"/>
              <p:cNvSpPr>
                <a:spLocks noChangeArrowheads="1"/>
              </p:cNvSpPr>
              <p:nvPr/>
            </p:nvSpPr>
            <p:spPr bwMode="auto">
              <a:xfrm>
                <a:off x="15358" y="6726"/>
                <a:ext cx="563" cy="502"/>
              </a:xfrm>
              <a:custGeom>
                <a:avLst/>
                <a:gdLst>
                  <a:gd name="T0" fmla="*/ 0 w 205200"/>
                  <a:gd name="T1" fmla="*/ 0 h 142500"/>
                  <a:gd name="T2" fmla="*/ 0 w 205200"/>
                  <a:gd name="T3" fmla="*/ 0 h 142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42500" fill="none">
                    <a:moveTo>
                      <a:pt x="-102600" y="71250"/>
                    </a:moveTo>
                    <a:cubicBezTo>
                      <a:pt x="-3939" y="71250"/>
                      <a:pt x="2352" y="-71250"/>
                      <a:pt x="102600" y="-712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505" name="SubTopic"/>
              <p:cNvSpPr>
                <a:spLocks noChangeArrowheads="1"/>
              </p:cNvSpPr>
              <p:nvPr/>
            </p:nvSpPr>
            <p:spPr bwMode="auto">
              <a:xfrm>
                <a:off x="15640" y="5820"/>
                <a:ext cx="1460" cy="656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运算法则</a:t>
                </a:r>
                <a:endParaRPr lang="zh-CN" altLang="zh-CN" sz="16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98" name="组合 31"/>
            <p:cNvGrpSpPr/>
            <p:nvPr/>
          </p:nvGrpSpPr>
          <p:grpSpPr bwMode="auto">
            <a:xfrm>
              <a:off x="15378" y="7792"/>
              <a:ext cx="1740" cy="819"/>
              <a:chOff x="15358" y="6649"/>
              <a:chExt cx="1741" cy="820"/>
            </a:xfrm>
          </p:grpSpPr>
          <p:sp>
            <p:nvSpPr>
              <p:cNvPr id="19502" name="MMConnector"/>
              <p:cNvSpPr>
                <a:spLocks noChangeArrowheads="1"/>
              </p:cNvSpPr>
              <p:nvPr/>
            </p:nvSpPr>
            <p:spPr bwMode="auto">
              <a:xfrm>
                <a:off x="15358" y="7141"/>
                <a:ext cx="563" cy="328"/>
              </a:xfrm>
              <a:custGeom>
                <a:avLst/>
                <a:gdLst>
                  <a:gd name="T0" fmla="*/ 0 w 205200"/>
                  <a:gd name="T1" fmla="*/ 0 h 93100"/>
                  <a:gd name="T2" fmla="*/ 0 w 205200"/>
                  <a:gd name="T3" fmla="*/ 0 h 931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93100" fill="none">
                    <a:moveTo>
                      <a:pt x="-102600" y="-46550"/>
                    </a:moveTo>
                    <a:cubicBezTo>
                      <a:pt x="-9610" y="-46550"/>
                      <a:pt x="15583" y="46550"/>
                      <a:pt x="102600" y="465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503" name="SubTopic"/>
              <p:cNvSpPr>
                <a:spLocks noChangeArrowheads="1"/>
              </p:cNvSpPr>
              <p:nvPr/>
            </p:nvSpPr>
            <p:spPr bwMode="auto">
              <a:xfrm>
                <a:off x="15640" y="6649"/>
                <a:ext cx="1459" cy="656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四则运算</a:t>
                </a:r>
                <a:endParaRPr lang="zh-CN" altLang="en-US" sz="16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99" name="组合 32"/>
            <p:cNvGrpSpPr/>
            <p:nvPr/>
          </p:nvGrpSpPr>
          <p:grpSpPr bwMode="auto">
            <a:xfrm>
              <a:off x="15378" y="8622"/>
              <a:ext cx="2557" cy="1231"/>
              <a:chOff x="15358" y="7479"/>
              <a:chExt cx="2558" cy="1232"/>
            </a:xfrm>
          </p:grpSpPr>
          <p:sp>
            <p:nvSpPr>
              <p:cNvPr id="19500" name="MMConnector"/>
              <p:cNvSpPr>
                <a:spLocks noChangeArrowheads="1"/>
              </p:cNvSpPr>
              <p:nvPr/>
            </p:nvSpPr>
            <p:spPr bwMode="auto">
              <a:xfrm>
                <a:off x="15358" y="7555"/>
                <a:ext cx="563" cy="1157"/>
              </a:xfrm>
              <a:custGeom>
                <a:avLst/>
                <a:gdLst>
                  <a:gd name="T0" fmla="*/ 0 w 205200"/>
                  <a:gd name="T1" fmla="*/ 0 h 328700"/>
                  <a:gd name="T2" fmla="*/ 0 w 205200"/>
                  <a:gd name="T3" fmla="*/ 0 h 328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28700" fill="none">
                    <a:moveTo>
                      <a:pt x="-102600" y="-164350"/>
                    </a:moveTo>
                    <a:cubicBezTo>
                      <a:pt x="15700" y="-164350"/>
                      <a:pt x="-43474" y="164350"/>
                      <a:pt x="102600" y="164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501" name="SubTopic"/>
              <p:cNvSpPr>
                <a:spLocks noChangeArrowheads="1"/>
              </p:cNvSpPr>
              <p:nvPr/>
            </p:nvSpPr>
            <p:spPr bwMode="auto">
              <a:xfrm>
                <a:off x="15640" y="7479"/>
                <a:ext cx="2277" cy="656"/>
              </a:xfrm>
              <a:custGeom>
                <a:avLst/>
                <a:gdLst>
                  <a:gd name="T0" fmla="*/ 0 w 630800"/>
                  <a:gd name="T1" fmla="*/ 0 h 186200"/>
                  <a:gd name="T2" fmla="*/ 630800 w 630800"/>
                  <a:gd name="T3" fmla="*/ 186200 h 186200"/>
                </a:gdLst>
                <a:ahLst/>
                <a:cxnLst/>
                <a:rect l="T0" t="T1" r="T2" b="T3"/>
                <a:pathLst>
                  <a:path w="630800" h="186200" stroke="0">
                    <a:moveTo>
                      <a:pt x="0" y="0"/>
                    </a:moveTo>
                    <a:lnTo>
                      <a:pt x="630800" y="0"/>
                    </a:lnTo>
                    <a:lnTo>
                      <a:pt x="6308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630800" h="186200" fill="none">
                    <a:moveTo>
                      <a:pt x="0" y="186200"/>
                    </a:moveTo>
                    <a:lnTo>
                      <a:pt x="6308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混合运算顺序</a:t>
                </a:r>
                <a:endParaRPr lang="zh-CN" altLang="zh-CN" sz="16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19467" name="MainIdea"/>
          <p:cNvSpPr>
            <a:spLocks noChangeArrowheads="1"/>
          </p:cNvSpPr>
          <p:nvPr/>
        </p:nvSpPr>
        <p:spPr bwMode="auto">
          <a:xfrm>
            <a:off x="3689036" y="2949576"/>
            <a:ext cx="1225313" cy="809625"/>
          </a:xfrm>
          <a:custGeom>
            <a:avLst/>
            <a:gdLst>
              <a:gd name="T0" fmla="*/ 0 w 1641600"/>
              <a:gd name="T1" fmla="*/ 0 h 433200"/>
              <a:gd name="T2" fmla="*/ 1641600 w 1641600"/>
              <a:gd name="T3" fmla="*/ 433200 h 433200"/>
            </a:gdLst>
            <a:ahLst/>
            <a:cxnLst/>
            <a:rect l="T0" t="T1" r="T2" b="T3"/>
            <a:pathLst>
              <a:path w="1641600" h="433200">
                <a:moveTo>
                  <a:pt x="30400" y="0"/>
                </a:moveTo>
                <a:lnTo>
                  <a:pt x="1611200" y="0"/>
                </a:lnTo>
                <a:cubicBezTo>
                  <a:pt x="1627981" y="0"/>
                  <a:pt x="1641600" y="13619"/>
                  <a:pt x="1641600" y="30400"/>
                </a:cubicBezTo>
                <a:lnTo>
                  <a:pt x="1641600" y="402800"/>
                </a:lnTo>
                <a:cubicBezTo>
                  <a:pt x="1641600" y="419581"/>
                  <a:pt x="1627981" y="433200"/>
                  <a:pt x="1611200" y="433200"/>
                </a:cubicBezTo>
                <a:lnTo>
                  <a:pt x="30400" y="433200"/>
                </a:lnTo>
                <a:cubicBezTo>
                  <a:pt x="13619" y="433200"/>
                  <a:pt x="0" y="419581"/>
                  <a:pt x="0" y="402800"/>
                </a:cubicBezTo>
                <a:lnTo>
                  <a:pt x="0" y="30400"/>
                </a:lnTo>
                <a:cubicBezTo>
                  <a:pt x="0" y="13619"/>
                  <a:pt x="13619" y="0"/>
                  <a:pt x="30400" y="0"/>
                </a:cubicBezTo>
                <a:close/>
              </a:path>
            </a:pathLst>
          </a:custGeom>
          <a:solidFill>
            <a:srgbClr val="435FBC"/>
          </a:solidFill>
          <a:ln w="22800">
            <a:solidFill>
              <a:srgbClr val="435FBC"/>
            </a:solidFill>
            <a:round/>
          </a:ln>
        </p:spPr>
        <p:txBody>
          <a:bodyPr wrap="none" lIns="0" tIns="0" rIns="0" bIns="2249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实数</a:t>
            </a:r>
            <a:endParaRPr lang="zh-CN" altLang="zh-CN" sz="240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95071" y="2414995"/>
            <a:ext cx="984775" cy="1984375"/>
            <a:chOff x="776" y="3933"/>
            <a:chExt cx="2066" cy="3125"/>
          </a:xfrm>
        </p:grpSpPr>
        <p:grpSp>
          <p:nvGrpSpPr>
            <p:cNvPr id="19485" name="组合 48"/>
            <p:cNvGrpSpPr/>
            <p:nvPr/>
          </p:nvGrpSpPr>
          <p:grpSpPr bwMode="auto">
            <a:xfrm flipH="1">
              <a:off x="1341" y="3933"/>
              <a:ext cx="1445" cy="1614"/>
              <a:chOff x="12970" y="8001"/>
              <a:chExt cx="1445" cy="1614"/>
            </a:xfrm>
          </p:grpSpPr>
          <p:sp>
            <p:nvSpPr>
              <p:cNvPr id="19495" name="MMConnector"/>
              <p:cNvSpPr>
                <a:spLocks noChangeArrowheads="1"/>
              </p:cNvSpPr>
              <p:nvPr/>
            </p:nvSpPr>
            <p:spPr bwMode="auto">
              <a:xfrm>
                <a:off x="12970" y="8887"/>
                <a:ext cx="494" cy="729"/>
              </a:xfrm>
              <a:custGeom>
                <a:avLst/>
                <a:gdLst>
                  <a:gd name="T0" fmla="*/ 0 w 205200"/>
                  <a:gd name="T1" fmla="*/ 0 h 260300"/>
                  <a:gd name="T2" fmla="*/ 0 w 205200"/>
                  <a:gd name="T3" fmla="*/ 0 h 2603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60300" fill="none">
                    <a:moveTo>
                      <a:pt x="-102600" y="130150"/>
                    </a:moveTo>
                    <a:cubicBezTo>
                      <a:pt x="8893" y="130150"/>
                      <a:pt x="-27591" y="-130150"/>
                      <a:pt x="102600" y="-1301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96" name="SubTopic"/>
              <p:cNvSpPr>
                <a:spLocks noChangeArrowheads="1"/>
              </p:cNvSpPr>
              <p:nvPr/>
            </p:nvSpPr>
            <p:spPr bwMode="auto">
              <a:xfrm>
                <a:off x="13217" y="8001"/>
                <a:ext cx="1199" cy="521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数轴</a:t>
                </a:r>
                <a:endParaRPr lang="zh-CN" altLang="zh-CN" sz="16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86" name="组合 51"/>
            <p:cNvGrpSpPr/>
            <p:nvPr/>
          </p:nvGrpSpPr>
          <p:grpSpPr bwMode="auto">
            <a:xfrm flipH="1">
              <a:off x="1002" y="4593"/>
              <a:ext cx="1821" cy="623"/>
              <a:chOff x="12970" y="8661"/>
              <a:chExt cx="1821" cy="623"/>
            </a:xfrm>
          </p:grpSpPr>
          <p:sp>
            <p:nvSpPr>
              <p:cNvPr id="19493" name="MMConnector"/>
              <p:cNvSpPr>
                <a:spLocks noChangeArrowheads="1"/>
              </p:cNvSpPr>
              <p:nvPr/>
            </p:nvSpPr>
            <p:spPr bwMode="auto">
              <a:xfrm>
                <a:off x="12970" y="9216"/>
                <a:ext cx="494" cy="69"/>
              </a:xfrm>
              <a:custGeom>
                <a:avLst/>
                <a:gdLst>
                  <a:gd name="T0" fmla="*/ 0 w 205200"/>
                  <a:gd name="T1" fmla="*/ 0 h 24700"/>
                  <a:gd name="T2" fmla="*/ 0 w 205200"/>
                  <a:gd name="T3" fmla="*/ 0 h 24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4700" fill="none">
                    <a:moveTo>
                      <a:pt x="-102600" y="12350"/>
                    </a:moveTo>
                    <a:cubicBezTo>
                      <a:pt x="-17611" y="12350"/>
                      <a:pt x="34253" y="-12350"/>
                      <a:pt x="102600" y="-12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94" name="SubTopic"/>
              <p:cNvSpPr>
                <a:spLocks noChangeArrowheads="1"/>
              </p:cNvSpPr>
              <p:nvPr/>
            </p:nvSpPr>
            <p:spPr bwMode="auto">
              <a:xfrm>
                <a:off x="13217" y="8661"/>
                <a:ext cx="1574" cy="521"/>
              </a:xfrm>
              <a:custGeom>
                <a:avLst/>
                <a:gdLst>
                  <a:gd name="T0" fmla="*/ 0 w 433200"/>
                  <a:gd name="T1" fmla="*/ 0 h 186200"/>
                  <a:gd name="T2" fmla="*/ 433200 w 433200"/>
                  <a:gd name="T3" fmla="*/ 186200 h 186200"/>
                </a:gdLst>
                <a:ahLst/>
                <a:cxnLst/>
                <a:rect l="T0" t="T1" r="T2" b="T3"/>
                <a:pathLst>
                  <a:path w="433200" h="186200" stroke="0">
                    <a:moveTo>
                      <a:pt x="0" y="0"/>
                    </a:moveTo>
                    <a:lnTo>
                      <a:pt x="433200" y="0"/>
                    </a:lnTo>
                    <a:lnTo>
                      <a:pt x="433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433200" h="186200" fill="none">
                    <a:moveTo>
                      <a:pt x="0" y="186200"/>
                    </a:moveTo>
                    <a:lnTo>
                      <a:pt x="433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相反数</a:t>
                </a:r>
                <a:endParaRPr lang="zh-CN" altLang="zh-CN" sz="16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87" name="组合 54"/>
            <p:cNvGrpSpPr/>
            <p:nvPr/>
          </p:nvGrpSpPr>
          <p:grpSpPr bwMode="auto">
            <a:xfrm flipH="1">
              <a:off x="1002" y="5252"/>
              <a:ext cx="1821" cy="816"/>
              <a:chOff x="12970" y="9320"/>
              <a:chExt cx="1821" cy="816"/>
            </a:xfrm>
          </p:grpSpPr>
          <p:sp>
            <p:nvSpPr>
              <p:cNvPr id="19491" name="MMConnector"/>
              <p:cNvSpPr>
                <a:spLocks noChangeArrowheads="1"/>
              </p:cNvSpPr>
              <p:nvPr/>
            </p:nvSpPr>
            <p:spPr bwMode="auto">
              <a:xfrm>
                <a:off x="12970" y="9546"/>
                <a:ext cx="494" cy="590"/>
              </a:xfrm>
              <a:custGeom>
                <a:avLst/>
                <a:gdLst>
                  <a:gd name="T0" fmla="*/ 0 w 205200"/>
                  <a:gd name="T1" fmla="*/ 0 h 210900"/>
                  <a:gd name="T2" fmla="*/ 0 w 205200"/>
                  <a:gd name="T3" fmla="*/ 0 h 2109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10900" fill="none">
                    <a:moveTo>
                      <a:pt x="-102600" y="-105450"/>
                    </a:moveTo>
                    <a:cubicBezTo>
                      <a:pt x="3657" y="-105450"/>
                      <a:pt x="-15373" y="105450"/>
                      <a:pt x="102600" y="1054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92" name="SubTopic"/>
              <p:cNvSpPr>
                <a:spLocks noChangeArrowheads="1"/>
              </p:cNvSpPr>
              <p:nvPr/>
            </p:nvSpPr>
            <p:spPr bwMode="auto">
              <a:xfrm>
                <a:off x="13217" y="9320"/>
                <a:ext cx="1574" cy="521"/>
              </a:xfrm>
              <a:custGeom>
                <a:avLst/>
                <a:gdLst>
                  <a:gd name="T0" fmla="*/ 0 w 433200"/>
                  <a:gd name="T1" fmla="*/ 0 h 186200"/>
                  <a:gd name="T2" fmla="*/ 433200 w 433200"/>
                  <a:gd name="T3" fmla="*/ 186200 h 186200"/>
                </a:gdLst>
                <a:ahLst/>
                <a:cxnLst/>
                <a:rect l="T0" t="T1" r="T2" b="T3"/>
                <a:pathLst>
                  <a:path w="433200" h="186200" stroke="0">
                    <a:moveTo>
                      <a:pt x="0" y="0"/>
                    </a:moveTo>
                    <a:lnTo>
                      <a:pt x="433200" y="0"/>
                    </a:lnTo>
                    <a:lnTo>
                      <a:pt x="433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433200" h="186200" fill="none">
                    <a:moveTo>
                      <a:pt x="0" y="186200"/>
                    </a:moveTo>
                    <a:lnTo>
                      <a:pt x="433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绝对数</a:t>
                </a:r>
                <a:endParaRPr lang="zh-CN" altLang="zh-CN" sz="16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88" name="组合 57"/>
            <p:cNvGrpSpPr/>
            <p:nvPr/>
          </p:nvGrpSpPr>
          <p:grpSpPr bwMode="auto">
            <a:xfrm flipH="1">
              <a:off x="776" y="5808"/>
              <a:ext cx="2067" cy="1250"/>
              <a:chOff x="12970" y="9876"/>
              <a:chExt cx="2067" cy="1250"/>
            </a:xfrm>
          </p:grpSpPr>
          <p:sp>
            <p:nvSpPr>
              <p:cNvPr id="19489" name="MMConnector"/>
              <p:cNvSpPr>
                <a:spLocks noChangeArrowheads="1"/>
              </p:cNvSpPr>
              <p:nvPr/>
            </p:nvSpPr>
            <p:spPr bwMode="auto">
              <a:xfrm>
                <a:off x="12970" y="9876"/>
                <a:ext cx="494" cy="1250"/>
              </a:xfrm>
              <a:custGeom>
                <a:avLst/>
                <a:gdLst>
                  <a:gd name="T0" fmla="*/ 0 w 205200"/>
                  <a:gd name="T1" fmla="*/ 0 h 446500"/>
                  <a:gd name="T2" fmla="*/ 0 w 205200"/>
                  <a:gd name="T3" fmla="*/ 0 h 446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446500" fill="none">
                    <a:moveTo>
                      <a:pt x="-102600" y="-223250"/>
                    </a:moveTo>
                    <a:cubicBezTo>
                      <a:pt x="25911" y="-223250"/>
                      <a:pt x="-67298" y="223250"/>
                      <a:pt x="102600" y="2232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90" name="SubTopic"/>
              <p:cNvSpPr>
                <a:spLocks noChangeArrowheads="1"/>
              </p:cNvSpPr>
              <p:nvPr/>
            </p:nvSpPr>
            <p:spPr bwMode="auto">
              <a:xfrm>
                <a:off x="13217" y="9980"/>
                <a:ext cx="1821" cy="521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倒数</a:t>
                </a:r>
                <a:endParaRPr lang="zh-CN" altLang="zh-CN" sz="16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 bwMode="auto">
          <a:xfrm>
            <a:off x="7523834" y="627064"/>
            <a:ext cx="1218168" cy="2676525"/>
            <a:chOff x="15539" y="987"/>
            <a:chExt cx="2558" cy="4216"/>
          </a:xfrm>
        </p:grpSpPr>
        <p:grpSp>
          <p:nvGrpSpPr>
            <p:cNvPr id="19470" name="组合 76"/>
            <p:cNvGrpSpPr/>
            <p:nvPr/>
          </p:nvGrpSpPr>
          <p:grpSpPr bwMode="auto">
            <a:xfrm>
              <a:off x="15539" y="987"/>
              <a:ext cx="2557" cy="2761"/>
              <a:chOff x="9033" y="4038"/>
              <a:chExt cx="2557" cy="2761"/>
            </a:xfrm>
          </p:grpSpPr>
          <p:sp>
            <p:nvSpPr>
              <p:cNvPr id="19483" name="MMConnector"/>
              <p:cNvSpPr>
                <a:spLocks noChangeArrowheads="1"/>
              </p:cNvSpPr>
              <p:nvPr/>
            </p:nvSpPr>
            <p:spPr bwMode="auto">
              <a:xfrm>
                <a:off x="9033" y="5342"/>
                <a:ext cx="657" cy="1457"/>
              </a:xfrm>
              <a:custGeom>
                <a:avLst/>
                <a:gdLst>
                  <a:gd name="T0" fmla="*/ 0 w 205200"/>
                  <a:gd name="T1" fmla="*/ 0 h 471200"/>
                  <a:gd name="T2" fmla="*/ 0 w 205200"/>
                  <a:gd name="T3" fmla="*/ 0 h 4712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471200" fill="none">
                    <a:moveTo>
                      <a:pt x="-102600" y="235600"/>
                    </a:moveTo>
                    <a:cubicBezTo>
                      <a:pt x="27769" y="235600"/>
                      <a:pt x="-71633" y="-235600"/>
                      <a:pt x="102600" y="-2356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84" name="SubTopic"/>
              <p:cNvSpPr>
                <a:spLocks noChangeArrowheads="1"/>
              </p:cNvSpPr>
              <p:nvPr/>
            </p:nvSpPr>
            <p:spPr bwMode="auto">
              <a:xfrm>
                <a:off x="9361" y="4038"/>
                <a:ext cx="2229" cy="576"/>
              </a:xfrm>
              <a:custGeom>
                <a:avLst/>
                <a:gdLst>
                  <a:gd name="T0" fmla="*/ 0 w 319200"/>
                  <a:gd name="T1" fmla="*/ 0 h 186200"/>
                  <a:gd name="T2" fmla="*/ 319200 w 319200"/>
                  <a:gd name="T3" fmla="*/ 186200 h 186200"/>
                </a:gdLst>
                <a:ahLst/>
                <a:cxnLst/>
                <a:rect l="T0" t="T1" r="T2" b="T3"/>
                <a:pathLst>
                  <a:path w="319200" h="186200" stroke="0">
                    <a:moveTo>
                      <a:pt x="0" y="0"/>
                    </a:moveTo>
                    <a:lnTo>
                      <a:pt x="319200" y="0"/>
                    </a:lnTo>
                    <a:lnTo>
                      <a:pt x="319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19200" h="186200" fill="none">
                    <a:moveTo>
                      <a:pt x="0" y="186200"/>
                    </a:moveTo>
                    <a:lnTo>
                      <a:pt x="319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数轴比较法</a:t>
                </a:r>
                <a:endParaRPr lang="zh-CN" altLang="zh-CN" sz="16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71" name="组合 79"/>
            <p:cNvGrpSpPr/>
            <p:nvPr/>
          </p:nvGrpSpPr>
          <p:grpSpPr bwMode="auto">
            <a:xfrm>
              <a:off x="15539" y="1715"/>
              <a:ext cx="2558" cy="1668"/>
              <a:chOff x="9033" y="4766"/>
              <a:chExt cx="2558" cy="1668"/>
            </a:xfrm>
          </p:grpSpPr>
          <p:sp>
            <p:nvSpPr>
              <p:cNvPr id="19481" name="MMConnector"/>
              <p:cNvSpPr>
                <a:spLocks noChangeArrowheads="1"/>
              </p:cNvSpPr>
              <p:nvPr/>
            </p:nvSpPr>
            <p:spPr bwMode="auto">
              <a:xfrm>
                <a:off x="9033" y="5706"/>
                <a:ext cx="657" cy="728"/>
              </a:xfrm>
              <a:custGeom>
                <a:avLst/>
                <a:gdLst>
                  <a:gd name="T0" fmla="*/ 0 w 205200"/>
                  <a:gd name="T1" fmla="*/ 0 h 235600"/>
                  <a:gd name="T2" fmla="*/ 0 w 205200"/>
                  <a:gd name="T3" fmla="*/ 0 h 2356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35600" fill="none">
                    <a:moveTo>
                      <a:pt x="-102600" y="117800"/>
                    </a:moveTo>
                    <a:cubicBezTo>
                      <a:pt x="6305" y="117800"/>
                      <a:pt x="-21552" y="-117800"/>
                      <a:pt x="102600" y="-1178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82" name="SubTopic"/>
              <p:cNvSpPr>
                <a:spLocks noChangeArrowheads="1"/>
              </p:cNvSpPr>
              <p:nvPr/>
            </p:nvSpPr>
            <p:spPr bwMode="auto">
              <a:xfrm>
                <a:off x="9460" y="4766"/>
                <a:ext cx="2131" cy="576"/>
              </a:xfrm>
              <a:custGeom>
                <a:avLst/>
                <a:gdLst>
                  <a:gd name="T0" fmla="*/ 0 w 326800"/>
                  <a:gd name="T1" fmla="*/ 0 h 186200"/>
                  <a:gd name="T2" fmla="*/ 326800 w 326800"/>
                  <a:gd name="T3" fmla="*/ 186200 h 186200"/>
                </a:gdLst>
                <a:ahLst/>
                <a:cxnLst/>
                <a:rect l="T0" t="T1" r="T2" b="T3"/>
                <a:pathLst>
                  <a:path w="326800" h="186200" stroke="0">
                    <a:moveTo>
                      <a:pt x="0" y="0"/>
                    </a:moveTo>
                    <a:lnTo>
                      <a:pt x="326800" y="0"/>
                    </a:lnTo>
                    <a:lnTo>
                      <a:pt x="3268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26800" h="186200" fill="none">
                    <a:moveTo>
                      <a:pt x="0" y="186200"/>
                    </a:moveTo>
                    <a:lnTo>
                      <a:pt x="3268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dirty="0" smtClean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绝对值</a:t>
                </a:r>
                <a:r>
                  <a:rPr lang="zh-CN" altLang="zh-CN" sz="1600" dirty="0" smtClean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比较法</a:t>
                </a:r>
                <a:endParaRPr lang="zh-CN" altLang="zh-CN" sz="16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72" name="组合 82"/>
            <p:cNvGrpSpPr/>
            <p:nvPr/>
          </p:nvGrpSpPr>
          <p:grpSpPr bwMode="auto">
            <a:xfrm>
              <a:off x="15539" y="2443"/>
              <a:ext cx="2557" cy="599"/>
              <a:chOff x="9033" y="5494"/>
              <a:chExt cx="2557" cy="599"/>
            </a:xfrm>
          </p:grpSpPr>
          <p:sp>
            <p:nvSpPr>
              <p:cNvPr id="19479" name="MMConnector"/>
              <p:cNvSpPr>
                <a:spLocks noChangeArrowheads="1"/>
              </p:cNvSpPr>
              <p:nvPr/>
            </p:nvSpPr>
            <p:spPr bwMode="auto">
              <a:xfrm>
                <a:off x="9033" y="6070"/>
                <a:ext cx="657" cy="23"/>
              </a:xfrm>
              <a:custGeom>
                <a:avLst/>
                <a:gdLst>
                  <a:gd name="T0" fmla="*/ 0 w 205200"/>
                  <a:gd name="T1" fmla="*/ 0 h 7600"/>
                  <a:gd name="T2" fmla="*/ 0 w 205200"/>
                  <a:gd name="T3" fmla="*/ 0 h 76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7600" fill="none">
                    <a:moveTo>
                      <a:pt x="-102600" y="0"/>
                    </a:moveTo>
                    <a:cubicBezTo>
                      <a:pt x="-20520" y="0"/>
                      <a:pt x="41040" y="0"/>
                      <a:pt x="102600" y="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80" name="SubTopic"/>
              <p:cNvSpPr>
                <a:spLocks noChangeArrowheads="1"/>
              </p:cNvSpPr>
              <p:nvPr/>
            </p:nvSpPr>
            <p:spPr bwMode="auto">
              <a:xfrm>
                <a:off x="9361" y="5494"/>
                <a:ext cx="2229" cy="576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差值比较法</a:t>
                </a:r>
                <a:endParaRPr lang="zh-CN" altLang="zh-CN" sz="16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73" name="组合 85"/>
            <p:cNvGrpSpPr/>
            <p:nvPr/>
          </p:nvGrpSpPr>
          <p:grpSpPr bwMode="auto">
            <a:xfrm>
              <a:off x="15539" y="3172"/>
              <a:ext cx="2559" cy="939"/>
              <a:chOff x="9033" y="6223"/>
              <a:chExt cx="2559" cy="939"/>
            </a:xfrm>
          </p:grpSpPr>
          <p:sp>
            <p:nvSpPr>
              <p:cNvPr id="19477" name="MMConnector"/>
              <p:cNvSpPr>
                <a:spLocks noChangeArrowheads="1"/>
              </p:cNvSpPr>
              <p:nvPr/>
            </p:nvSpPr>
            <p:spPr bwMode="auto">
              <a:xfrm>
                <a:off x="9033" y="6434"/>
                <a:ext cx="657" cy="728"/>
              </a:xfrm>
              <a:custGeom>
                <a:avLst/>
                <a:gdLst>
                  <a:gd name="T0" fmla="*/ 0 w 205200"/>
                  <a:gd name="T1" fmla="*/ 0 h 235600"/>
                  <a:gd name="T2" fmla="*/ 0 w 205200"/>
                  <a:gd name="T3" fmla="*/ 0 h 2356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35600" fill="none">
                    <a:moveTo>
                      <a:pt x="-102600" y="-117800"/>
                    </a:moveTo>
                    <a:cubicBezTo>
                      <a:pt x="6305" y="-117800"/>
                      <a:pt x="-21552" y="117800"/>
                      <a:pt x="102600" y="1178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78" name="SubTopic"/>
              <p:cNvSpPr>
                <a:spLocks noChangeArrowheads="1"/>
              </p:cNvSpPr>
              <p:nvPr/>
            </p:nvSpPr>
            <p:spPr bwMode="auto">
              <a:xfrm>
                <a:off x="9361" y="6223"/>
                <a:ext cx="2231" cy="576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作商比较法</a:t>
                </a:r>
                <a:endParaRPr lang="zh-CN" altLang="zh-CN" sz="16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9474" name="组合 88"/>
            <p:cNvGrpSpPr/>
            <p:nvPr/>
          </p:nvGrpSpPr>
          <p:grpSpPr bwMode="auto">
            <a:xfrm>
              <a:off x="15539" y="3747"/>
              <a:ext cx="2558" cy="1457"/>
              <a:chOff x="9033" y="6798"/>
              <a:chExt cx="2558" cy="1457"/>
            </a:xfrm>
          </p:grpSpPr>
          <p:sp>
            <p:nvSpPr>
              <p:cNvPr id="19475" name="MMConnector"/>
              <p:cNvSpPr>
                <a:spLocks noChangeArrowheads="1"/>
              </p:cNvSpPr>
              <p:nvPr/>
            </p:nvSpPr>
            <p:spPr bwMode="auto">
              <a:xfrm>
                <a:off x="9033" y="6798"/>
                <a:ext cx="657" cy="1457"/>
              </a:xfrm>
              <a:custGeom>
                <a:avLst/>
                <a:gdLst>
                  <a:gd name="T0" fmla="*/ 0 w 205200"/>
                  <a:gd name="T1" fmla="*/ 0 h 471200"/>
                  <a:gd name="T2" fmla="*/ 0 w 205200"/>
                  <a:gd name="T3" fmla="*/ 0 h 4712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471200" fill="none">
                    <a:moveTo>
                      <a:pt x="-102600" y="-235600"/>
                    </a:moveTo>
                    <a:cubicBezTo>
                      <a:pt x="27769" y="-235600"/>
                      <a:pt x="-71633" y="235600"/>
                      <a:pt x="102600" y="2356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400"/>
              </a:p>
            </p:txBody>
          </p:sp>
          <p:sp>
            <p:nvSpPr>
              <p:cNvPr id="19476" name="SubTopic"/>
              <p:cNvSpPr>
                <a:spLocks noChangeArrowheads="1"/>
              </p:cNvSpPr>
              <p:nvPr/>
            </p:nvSpPr>
            <p:spPr bwMode="auto">
              <a:xfrm>
                <a:off x="9361" y="6951"/>
                <a:ext cx="2230" cy="576"/>
              </a:xfrm>
              <a:custGeom>
                <a:avLst/>
                <a:gdLst>
                  <a:gd name="T0" fmla="*/ 0 w 266000"/>
                  <a:gd name="T1" fmla="*/ 0 h 186200"/>
                  <a:gd name="T2" fmla="*/ 266000 w 266000"/>
                  <a:gd name="T3" fmla="*/ 186200 h 186200"/>
                </a:gdLst>
                <a:ahLst/>
                <a:cxnLst/>
                <a:rect l="T0" t="T1" r="T2" b="T3"/>
                <a:pathLst>
                  <a:path w="266000" h="186200" stroke="0">
                    <a:moveTo>
                      <a:pt x="0" y="0"/>
                    </a:moveTo>
                    <a:lnTo>
                      <a:pt x="266000" y="0"/>
                    </a:lnTo>
                    <a:lnTo>
                      <a:pt x="266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266000" h="186200" fill="none">
                    <a:moveTo>
                      <a:pt x="0" y="186200"/>
                    </a:moveTo>
                    <a:lnTo>
                      <a:pt x="266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50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6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平方比较法</a:t>
                </a:r>
                <a:endParaRPr lang="zh-CN" altLang="zh-CN" sz="16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0" y="0"/>
            <a:ext cx="9144000" cy="569914"/>
            <a:chOff x="-71437" y="57150"/>
            <a:chExt cx="9144000" cy="814217"/>
          </a:xfrm>
        </p:grpSpPr>
        <p:pic>
          <p:nvPicPr>
            <p:cNvPr id="75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TextBox 75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思维导图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99"/>
          <p:cNvSpPr txBox="1">
            <a:spLocks noChangeArrowheads="1"/>
          </p:cNvSpPr>
          <p:nvPr/>
        </p:nvSpPr>
        <p:spPr bwMode="auto">
          <a:xfrm>
            <a:off x="154205" y="1151116"/>
            <a:ext cx="8728417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理解</a:t>
            </a: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有理数的意义，能用数轴上的点表示有理数，能比较有理数的大小；</a:t>
            </a:r>
            <a:endParaRPr lang="zh-CN" altLang="zh-CN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了解无理数和实数的概念，知道实数与数轴上的点一一对应，能求实数的相反数与绝对值</a:t>
            </a:r>
            <a:r>
              <a:rPr lang="zh-CN" altLang="zh-CN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；</a:t>
            </a:r>
            <a:endParaRPr lang="en-US" altLang="zh-CN" b="1" dirty="0" smtClean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借助</a:t>
            </a: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数轴理解相反数和绝对值的意义，掌握求有理数的相反数与绝对值的方法，知道</a:t>
            </a: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en-US" altLang="zh-CN" b="1" i="1" dirty="0">
                <a:latin typeface="隶书" panose="02010509060101010101" pitchFamily="49" charset="-122"/>
                <a:ea typeface="隶书" panose="02010509060101010101" pitchFamily="49" charset="-122"/>
              </a:rPr>
              <a:t>a</a:t>
            </a: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|</a:t>
            </a: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的含义；</a:t>
            </a:r>
            <a:endParaRPr lang="zh-CN" altLang="zh-CN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会用科学记数法表示数；</a:t>
            </a: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      </a:t>
            </a:r>
            <a:endParaRPr lang="en-US" altLang="zh-CN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了解平方根、算术平方根、立方根的概念．会用根号表示数的平方根、算术平方根、立方根，会用平方运算求百以内整数的平方根；</a:t>
            </a:r>
            <a:endParaRPr lang="zh-CN" altLang="zh-CN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掌握有理数的加、减、乘、除、乘方及简单的混合运算</a:t>
            </a: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以三步以内为主</a:t>
            </a: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r>
              <a:rPr lang="zh-CN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；能运用有理数的运算解决简单的问题</a:t>
            </a:r>
            <a:r>
              <a:rPr lang="zh-CN" altLang="zh-CN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．</a:t>
            </a:r>
            <a:endParaRPr lang="en-US" altLang="zh-CN" b="1" dirty="0" smtClean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800" b="1" dirty="0">
                <a:latin typeface="隶书" panose="02010509060101010101" pitchFamily="49" charset="-122"/>
                <a:ea typeface="隶书" panose="02010509060101010101" pitchFamily="49" charset="-122"/>
              </a:rPr>
              <a:t>能用有理数估计一个无理数的大致范围．</a:t>
            </a:r>
            <a:endParaRPr lang="zh-CN" altLang="en-US" sz="1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1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436" name="文本框 15"/>
          <p:cNvSpPr txBox="1">
            <a:spLocks noChangeArrowheads="1"/>
          </p:cNvSpPr>
          <p:nvPr/>
        </p:nvSpPr>
        <p:spPr bwMode="auto">
          <a:xfrm>
            <a:off x="2730459" y="-49213"/>
            <a:ext cx="3575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  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考点特训营</a:t>
            </a:r>
            <a:endParaRPr lang="zh-CN" altLang="en-US" sz="3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pic>
        <p:nvPicPr>
          <p:cNvPr id="5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86397" y="21136"/>
            <a:ext cx="24481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课标要求</a:t>
            </a:r>
            <a:endParaRPr lang="zh-CN" altLang="en-US" sz="44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左大括号 7"/>
          <p:cNvSpPr/>
          <p:nvPr/>
        </p:nvSpPr>
        <p:spPr>
          <a:xfrm>
            <a:off x="1105044" y="1700214"/>
            <a:ext cx="117888" cy="4256087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98538" y="2619375"/>
            <a:ext cx="2350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4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无限不循环小数</a:t>
            </a:r>
            <a:endParaRPr lang="en-US" sz="2400" b="1" kern="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5" name="文本框 99"/>
          <p:cNvSpPr txBox="1">
            <a:spLocks noChangeArrowheads="1"/>
          </p:cNvSpPr>
          <p:nvPr/>
        </p:nvSpPr>
        <p:spPr bwMode="auto">
          <a:xfrm>
            <a:off x="406889" y="2249518"/>
            <a:ext cx="76329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实数的分类</a:t>
            </a:r>
            <a:endParaRPr lang="zh-CN" altLang="en-US" dirty="0"/>
          </a:p>
        </p:txBody>
      </p:sp>
      <p:sp>
        <p:nvSpPr>
          <p:cNvPr id="20486" name="文本框 2"/>
          <p:cNvSpPr txBox="1">
            <a:spLocks noChangeArrowheads="1"/>
          </p:cNvSpPr>
          <p:nvPr/>
        </p:nvSpPr>
        <p:spPr bwMode="auto">
          <a:xfrm>
            <a:off x="1315812" y="1974851"/>
            <a:ext cx="11467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/>
              <a:t>按定义分</a:t>
            </a:r>
            <a:endParaRPr lang="zh-CN" altLang="en-US"/>
          </a:p>
        </p:txBody>
      </p:sp>
      <p:sp>
        <p:nvSpPr>
          <p:cNvPr id="4" name="左大括号 3"/>
          <p:cNvSpPr/>
          <p:nvPr/>
        </p:nvSpPr>
        <p:spPr>
          <a:xfrm>
            <a:off x="2438717" y="1736601"/>
            <a:ext cx="104789" cy="1476375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3448499" y="1544638"/>
            <a:ext cx="57157" cy="900112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左大括号 8"/>
          <p:cNvSpPr/>
          <p:nvPr/>
        </p:nvSpPr>
        <p:spPr>
          <a:xfrm flipH="1">
            <a:off x="4355874" y="1560353"/>
            <a:ext cx="78591" cy="955675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25620" y="1323976"/>
            <a:ext cx="5740750" cy="1200329"/>
            <a:chOff x="2425620" y="1323976"/>
            <a:chExt cx="5740750" cy="1200329"/>
          </a:xfrm>
        </p:grpSpPr>
        <p:sp>
          <p:nvSpPr>
            <p:cNvPr id="20488" name="文本框 4"/>
            <p:cNvSpPr txBox="1">
              <a:spLocks noChangeArrowheads="1"/>
            </p:cNvSpPr>
            <p:nvPr/>
          </p:nvSpPr>
          <p:spPr bwMode="auto">
            <a:xfrm>
              <a:off x="2425620" y="1600974"/>
              <a:ext cx="13485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有理数</a:t>
              </a:r>
              <a:endParaRPr lang="zh-CN" altLang="en-US" dirty="0"/>
            </a:p>
          </p:txBody>
        </p:sp>
        <p:sp>
          <p:nvSpPr>
            <p:cNvPr id="20490" name="文本框 6"/>
            <p:cNvSpPr txBox="1">
              <a:spLocks noChangeArrowheads="1"/>
            </p:cNvSpPr>
            <p:nvPr/>
          </p:nvSpPr>
          <p:spPr bwMode="auto">
            <a:xfrm>
              <a:off x="3598538" y="1323976"/>
              <a:ext cx="1117478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整数</a:t>
              </a:r>
              <a:endParaRPr lang="zh-CN" altLang="zh-CN" sz="2400" b="1" dirty="0"/>
            </a:p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分数</a:t>
              </a:r>
              <a:endParaRPr lang="zh-CN" altLang="en-US" dirty="0"/>
            </a:p>
          </p:txBody>
        </p:sp>
        <p:sp>
          <p:nvSpPr>
            <p:cNvPr id="20492" name="文本框 9"/>
            <p:cNvSpPr txBox="1">
              <a:spLocks noChangeArrowheads="1"/>
            </p:cNvSpPr>
            <p:nvPr/>
          </p:nvSpPr>
          <p:spPr bwMode="auto">
            <a:xfrm>
              <a:off x="4355874" y="1657351"/>
              <a:ext cx="3810496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/>
                <a:t>有限小数或无限循环小数</a:t>
              </a:r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128" y="-126624"/>
            <a:ext cx="9144000" cy="814217"/>
            <a:chOff x="-71437" y="57150"/>
            <a:chExt cx="9144000" cy="814217"/>
          </a:xfrm>
        </p:grpSpPr>
        <p:pic>
          <p:nvPicPr>
            <p:cNvPr id="25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7" name="Rectangle 10"/>
          <p:cNvSpPr/>
          <p:nvPr/>
        </p:nvSpPr>
        <p:spPr>
          <a:xfrm>
            <a:off x="601277" y="883332"/>
            <a:ext cx="266130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实数</a:t>
            </a:r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的分类</a:t>
            </a:r>
            <a:endParaRPr lang="zh-CN" altLang="en-US" sz="24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7814" y="2742735"/>
            <a:ext cx="1975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solidFill>
                  <a:srgbClr val="000000"/>
                </a:solidFill>
              </a:rPr>
              <a:t>无理数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Grp="1" noChangeAspect="1"/>
          </p:cNvGraphicFramePr>
          <p:nvPr/>
        </p:nvGraphicFramePr>
        <p:xfrm>
          <a:off x="474048" y="1196752"/>
          <a:ext cx="7683500" cy="554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6" name="Document" r:id="rId1" imgW="7685405" imgH="5567045" progId="Word.Document.8">
                  <p:embed/>
                </p:oleObj>
              </mc:Choice>
              <mc:Fallback>
                <p:oleObj name="Document" r:id="rId1" imgW="7685405" imgH="5567045" progId="Word.Document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048" y="1196752"/>
                        <a:ext cx="7683500" cy="554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7128" y="-126624"/>
            <a:ext cx="9144000" cy="814217"/>
            <a:chOff x="-71437" y="57150"/>
            <a:chExt cx="9144000" cy="814217"/>
          </a:xfrm>
        </p:grpSpPr>
        <p:pic>
          <p:nvPicPr>
            <p:cNvPr id="4" name="图片 12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6" name="左箭头 5">
            <a:hlinkClick r:id="rId4" action="ppaction://hlinksldjump"/>
          </p:cNvPr>
          <p:cNvSpPr/>
          <p:nvPr/>
        </p:nvSpPr>
        <p:spPr>
          <a:xfrm>
            <a:off x="7668344" y="566124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左大括号 7"/>
          <p:cNvSpPr/>
          <p:nvPr/>
        </p:nvSpPr>
        <p:spPr>
          <a:xfrm>
            <a:off x="1105044" y="1700214"/>
            <a:ext cx="117888" cy="4256087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98538" y="2619375"/>
            <a:ext cx="2350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4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无限不循环小数</a:t>
            </a:r>
            <a:endParaRPr lang="en-US" sz="2400" b="1" kern="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5" name="文本框 99"/>
          <p:cNvSpPr txBox="1">
            <a:spLocks noChangeArrowheads="1"/>
          </p:cNvSpPr>
          <p:nvPr/>
        </p:nvSpPr>
        <p:spPr bwMode="auto">
          <a:xfrm>
            <a:off x="406889" y="2249518"/>
            <a:ext cx="76329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实数的分类</a:t>
            </a:r>
            <a:endParaRPr lang="zh-CN" altLang="en-US" dirty="0"/>
          </a:p>
        </p:txBody>
      </p:sp>
      <p:sp>
        <p:nvSpPr>
          <p:cNvPr id="20486" name="文本框 2"/>
          <p:cNvSpPr txBox="1">
            <a:spLocks noChangeArrowheads="1"/>
          </p:cNvSpPr>
          <p:nvPr/>
        </p:nvSpPr>
        <p:spPr bwMode="auto">
          <a:xfrm>
            <a:off x="1315812" y="1974851"/>
            <a:ext cx="11467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/>
              <a:t>按定义分</a:t>
            </a:r>
            <a:endParaRPr lang="zh-CN" altLang="en-US"/>
          </a:p>
        </p:txBody>
      </p:sp>
      <p:sp>
        <p:nvSpPr>
          <p:cNvPr id="4" name="左大括号 3"/>
          <p:cNvSpPr/>
          <p:nvPr/>
        </p:nvSpPr>
        <p:spPr>
          <a:xfrm>
            <a:off x="2438717" y="1736601"/>
            <a:ext cx="104789" cy="1476375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3448499" y="1544638"/>
            <a:ext cx="57157" cy="900112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左大括号 8"/>
          <p:cNvSpPr/>
          <p:nvPr/>
        </p:nvSpPr>
        <p:spPr>
          <a:xfrm flipH="1">
            <a:off x="4355874" y="1560353"/>
            <a:ext cx="78591" cy="955675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25620" y="1323976"/>
            <a:ext cx="5740750" cy="1200329"/>
            <a:chOff x="2425620" y="1323976"/>
            <a:chExt cx="5740750" cy="1200329"/>
          </a:xfrm>
        </p:grpSpPr>
        <p:sp>
          <p:nvSpPr>
            <p:cNvPr id="20488" name="文本框 4"/>
            <p:cNvSpPr txBox="1">
              <a:spLocks noChangeArrowheads="1"/>
            </p:cNvSpPr>
            <p:nvPr/>
          </p:nvSpPr>
          <p:spPr bwMode="auto">
            <a:xfrm>
              <a:off x="2425620" y="1600974"/>
              <a:ext cx="13485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有理数</a:t>
              </a:r>
              <a:endParaRPr lang="zh-CN" altLang="en-US" dirty="0"/>
            </a:p>
          </p:txBody>
        </p:sp>
        <p:sp>
          <p:nvSpPr>
            <p:cNvPr id="20490" name="文本框 6"/>
            <p:cNvSpPr txBox="1">
              <a:spLocks noChangeArrowheads="1"/>
            </p:cNvSpPr>
            <p:nvPr/>
          </p:nvSpPr>
          <p:spPr bwMode="auto">
            <a:xfrm>
              <a:off x="3598538" y="1323976"/>
              <a:ext cx="1117478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整数</a:t>
              </a:r>
              <a:endParaRPr lang="zh-CN" altLang="zh-CN" sz="2400" b="1" dirty="0"/>
            </a:p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分数</a:t>
              </a:r>
              <a:endParaRPr lang="zh-CN" altLang="en-US" dirty="0"/>
            </a:p>
          </p:txBody>
        </p:sp>
        <p:sp>
          <p:nvSpPr>
            <p:cNvPr id="20492" name="文本框 9"/>
            <p:cNvSpPr txBox="1">
              <a:spLocks noChangeArrowheads="1"/>
            </p:cNvSpPr>
            <p:nvPr/>
          </p:nvSpPr>
          <p:spPr bwMode="auto">
            <a:xfrm>
              <a:off x="4355874" y="1657351"/>
              <a:ext cx="3810496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/>
                <a:t>有限小数或无限循环小数</a:t>
              </a:r>
              <a:endParaRPr lang="zh-CN" altLang="en-US"/>
            </a:p>
          </p:txBody>
        </p:sp>
      </p:grpSp>
      <p:sp>
        <p:nvSpPr>
          <p:cNvPr id="20494" name="文本框 11"/>
          <p:cNvSpPr txBox="1">
            <a:spLocks noChangeArrowheads="1"/>
          </p:cNvSpPr>
          <p:nvPr/>
        </p:nvSpPr>
        <p:spPr bwMode="auto">
          <a:xfrm>
            <a:off x="1315812" y="4511676"/>
            <a:ext cx="12908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/>
              <a:t>按大小分</a:t>
            </a:r>
            <a:endParaRPr lang="zh-CN" altLang="en-US"/>
          </a:p>
        </p:txBody>
      </p:sp>
      <p:sp>
        <p:nvSpPr>
          <p:cNvPr id="13" name="左大括号 12"/>
          <p:cNvSpPr/>
          <p:nvPr/>
        </p:nvSpPr>
        <p:spPr>
          <a:xfrm>
            <a:off x="2425620" y="4232276"/>
            <a:ext cx="105979" cy="1476375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86375" y="4232275"/>
            <a:ext cx="1659947" cy="1570257"/>
            <a:chOff x="2586375" y="4232275"/>
            <a:chExt cx="1659947" cy="1570257"/>
          </a:xfrm>
        </p:grpSpPr>
        <p:sp>
          <p:nvSpPr>
            <p:cNvPr id="20496" name="文本框 14"/>
            <p:cNvSpPr txBox="1">
              <a:spLocks noChangeArrowheads="1"/>
            </p:cNvSpPr>
            <p:nvPr/>
          </p:nvSpPr>
          <p:spPr bwMode="auto">
            <a:xfrm>
              <a:off x="2606618" y="4232275"/>
              <a:ext cx="1639704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正数</a:t>
              </a:r>
              <a:endParaRPr lang="zh-CN" altLang="zh-CN" sz="2400" b="1" dirty="0"/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dirty="0"/>
                <a:t>______</a:t>
              </a:r>
              <a:endParaRPr lang="en-US" altLang="zh-CN" dirty="0"/>
            </a:p>
          </p:txBody>
        </p:sp>
        <p:sp>
          <p:nvSpPr>
            <p:cNvPr id="20497" name="文本框 15"/>
            <p:cNvSpPr txBox="1">
              <a:spLocks noChangeArrowheads="1"/>
            </p:cNvSpPr>
            <p:nvPr/>
          </p:nvSpPr>
          <p:spPr bwMode="auto">
            <a:xfrm>
              <a:off x="2586375" y="5156201"/>
              <a:ext cx="99549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zh-CN" sz="2400" b="1" dirty="0"/>
                <a:t>负数</a:t>
              </a:r>
              <a:endParaRPr lang="zh-CN" altLang="en-US" dirty="0"/>
            </a:p>
          </p:txBody>
        </p:sp>
        <p:sp>
          <p:nvSpPr>
            <p:cNvPr id="17" name="文本框 16"/>
            <p:cNvSpPr txBox="1">
              <a:spLocks noChangeArrowheads="1"/>
            </p:cNvSpPr>
            <p:nvPr/>
          </p:nvSpPr>
          <p:spPr bwMode="auto">
            <a:xfrm>
              <a:off x="2774517" y="4633913"/>
              <a:ext cx="372715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0</a:t>
              </a:r>
              <a:endParaRPr lang="zh-CN" altLang="en-US"/>
            </a:p>
          </p:txBody>
        </p:sp>
      </p:grpSp>
      <p:sp>
        <p:nvSpPr>
          <p:cNvPr id="21" name="左大括号 20"/>
          <p:cNvSpPr/>
          <p:nvPr/>
        </p:nvSpPr>
        <p:spPr>
          <a:xfrm flipH="1">
            <a:off x="3427065" y="4232276"/>
            <a:ext cx="78591" cy="1547813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00" name="文本框 21"/>
          <p:cNvSpPr txBox="1">
            <a:spLocks noChangeArrowheads="1"/>
          </p:cNvSpPr>
          <p:nvPr/>
        </p:nvSpPr>
        <p:spPr bwMode="auto">
          <a:xfrm>
            <a:off x="3581867" y="4376738"/>
            <a:ext cx="458450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注：</a:t>
            </a:r>
            <a:r>
              <a:rPr lang="en-US" altLang="zh-CN" sz="2400" b="1" dirty="0">
                <a:latin typeface="Times New Roman" panose="02020603050405020304" pitchFamily="18" charset="0"/>
              </a:rPr>
              <a:t> 0</a:t>
            </a:r>
            <a:r>
              <a:rPr lang="zh-CN" altLang="zh-CN" sz="2400" b="1" dirty="0"/>
              <a:t>既不是正数，也不是负数；常用正负数表示两种具有相反意义的量</a:t>
            </a:r>
            <a:endParaRPr lang="zh-CN" altLang="en-US" dirty="0"/>
          </a:p>
        </p:txBody>
      </p:sp>
      <p:grpSp>
        <p:nvGrpSpPr>
          <p:cNvPr id="24" name="组合 23"/>
          <p:cNvGrpSpPr/>
          <p:nvPr/>
        </p:nvGrpSpPr>
        <p:grpSpPr>
          <a:xfrm>
            <a:off x="17128" y="-126624"/>
            <a:ext cx="9144000" cy="814217"/>
            <a:chOff x="-71437" y="57150"/>
            <a:chExt cx="9144000" cy="814217"/>
          </a:xfrm>
        </p:grpSpPr>
        <p:pic>
          <p:nvPicPr>
            <p:cNvPr id="25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7" name="Rectangle 10"/>
          <p:cNvSpPr/>
          <p:nvPr/>
        </p:nvSpPr>
        <p:spPr>
          <a:xfrm>
            <a:off x="601277" y="883332"/>
            <a:ext cx="266130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实数</a:t>
            </a:r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的分类</a:t>
            </a:r>
            <a:endParaRPr lang="zh-CN" altLang="en-US" sz="24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7814" y="2742735"/>
            <a:ext cx="1975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solidFill>
                  <a:srgbClr val="000000"/>
                </a:solidFill>
              </a:rPr>
              <a:t>无理数</a:t>
            </a:r>
            <a:endParaRPr lang="zh-CN" altLang="en-US" dirty="0"/>
          </a:p>
        </p:txBody>
      </p:sp>
      <p:sp>
        <p:nvSpPr>
          <p:cNvPr id="28" name="右箭头 27">
            <a:hlinkClick r:id="rId2" action="ppaction://hlinksldjump"/>
          </p:cNvPr>
          <p:cNvSpPr/>
          <p:nvPr/>
        </p:nvSpPr>
        <p:spPr>
          <a:xfrm>
            <a:off x="7206220" y="5735857"/>
            <a:ext cx="792088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0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/>
          <p:nvPr/>
        </p:nvSpPr>
        <p:spPr>
          <a:xfrm>
            <a:off x="463026" y="798513"/>
            <a:ext cx="32496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5393" name="Group 33"/>
          <p:cNvGraphicFramePr>
            <a:graphicFrameLocks noGrp="1"/>
          </p:cNvGraphicFramePr>
          <p:nvPr>
            <p:ph idx="1"/>
          </p:nvPr>
        </p:nvGraphicFramePr>
        <p:xfrm>
          <a:off x="183601" y="1452904"/>
          <a:ext cx="8502678" cy="4749500"/>
        </p:xfrm>
        <a:graphic>
          <a:graphicData uri="http://schemas.openxmlformats.org/drawingml/2006/table">
            <a:tbl>
              <a:tblPr/>
              <a:tblGrid>
                <a:gridCol w="1263961"/>
                <a:gridCol w="3772510"/>
                <a:gridCol w="3466207"/>
              </a:tblGrid>
              <a:tr h="503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定义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性质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85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数轴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相反数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9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倒数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3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绝对值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22" name="Text Box 15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1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128" y="-126624"/>
            <a:ext cx="9144000" cy="814217"/>
            <a:chOff x="-71437" y="57150"/>
            <a:chExt cx="9144000" cy="814217"/>
          </a:xfrm>
        </p:grpSpPr>
        <p:pic>
          <p:nvPicPr>
            <p:cNvPr id="11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3" name="图片 -2147482612" descr="G:/万维兼职/山西/山西  雷蝉/1.第一部分  山西中考考点研究/1.第一章  数与式/1.第一节  实数/f4A.TIF"/>
          <p:cNvPicPr>
            <a:picLocks noChangeAspect="1" noChangeArrowheads="1"/>
          </p:cNvPicPr>
          <p:nvPr/>
        </p:nvPicPr>
        <p:blipFill>
          <a:blip r:embed="rId2" r:link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696" y="2127160"/>
            <a:ext cx="3256784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220072" y="2459769"/>
            <a:ext cx="3281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数轴上的点与实数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一一对应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66303" y="3556518"/>
            <a:ext cx="18806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defRPr/>
            </a:pP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的相反数是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-a,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5303000" y="3757564"/>
                <a:ext cx="3198740" cy="4903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/>
                <a:r>
                  <a:rPr lang="en-US" altLang="zh-CN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、</a:t>
                </a:r>
                <a:r>
                  <a:rPr lang="en-US" altLang="zh-CN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en-U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互为相反数</a:t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pos m:val="top"/>
                        <m:ctrlPr>
                          <a:rPr lang="zh-CN" altLang="en-US" b="1" i="1" dirty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altLang="zh-CN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＋</a:t>
                </a:r>
                <a:r>
                  <a:rPr lang="en-US" altLang="zh-CN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en-U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＝</a:t>
                </a:r>
                <a:r>
                  <a:rPr lang="en-US" altLang="zh-CN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000" y="3757564"/>
                <a:ext cx="3198740" cy="490391"/>
              </a:xfrm>
              <a:prstGeom prst="rect">
                <a:avLst/>
              </a:prstGeom>
              <a:blipFill rotWithShape="1">
                <a:blip r:embed="rId4"/>
                <a:stretch>
                  <a:fillRect l="-2095" t="-33333" r="-190" b="-493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2133418" y="4428736"/>
                <a:ext cx="2346412" cy="5369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fontAlgn="base"/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rgbClr val="000000"/>
                        </a:solidFill>
                        <a:latin typeface="Cambria Math"/>
                      </a:rPr>
                      <m:t>𝒂</m:t>
                    </m:r>
                    <m:r>
                      <a:rPr lang="zh-CN" altLang="en-US" b="1" i="1">
                        <a:solidFill>
                          <a:srgbClr val="000000"/>
                        </a:solidFill>
                        <a:latin typeface="Cambria Math"/>
                      </a:rPr>
                      <m:t>的倒数是</m:t>
                    </m:r>
                    <m:f>
                      <m:fPr>
                        <m:ctrlPr>
                          <a:rPr lang="en-US" altLang="zh-CN" b="1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altLang="zh-CN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𝒂</m:t>
                        </m:r>
                      </m:den>
                    </m:f>
                  </m:oMath>
                </a14:m>
                <a:r>
                  <a:rPr lang="en-US" altLang="zh-CN" b="1" dirty="0">
                    <a:solidFill>
                      <a:srgbClr val="00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000000"/>
                        </a:solidFill>
                        <a:latin typeface="Cambria Math"/>
                      </a:rPr>
                      <m:t>𝒂</m:t>
                    </m:r>
                    <m:r>
                      <a:rPr lang="en-US" altLang="zh-CN" b="1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b="1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r>
                  <a:rPr lang="en-US" altLang="zh-CN" b="1" dirty="0">
                    <a:solidFill>
                      <a:srgbClr val="000000"/>
                    </a:solidFill>
                  </a:rPr>
                  <a:t>)</a:t>
                </a:r>
                <a:endParaRPr lang="zh-CN" altLang="en-US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418" y="4428736"/>
                <a:ext cx="2346412" cy="536942"/>
              </a:xfrm>
              <a:prstGeom prst="rect">
                <a:avLst/>
              </a:prstGeom>
              <a:blipFill rotWithShape="1">
                <a:blip r:embed="rId5"/>
                <a:stretch>
                  <a:fillRect r="-1558" b="-56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/>
            </p:nvSpPr>
            <p:spPr>
              <a:xfrm>
                <a:off x="5328607" y="4444224"/>
                <a:ext cx="3183136" cy="532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base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solidFill>
                            <a:srgbClr val="0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与</m:t>
                      </m:r>
                      <m:r>
                        <a:rPr lang="en-US" altLang="zh-CN" b="1" i="1">
                          <a:solidFill>
                            <a:srgbClr val="0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𝒃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互为倒数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groupChrPr>
                        <m:e/>
                      </m:groupChr>
                      <m:r>
                        <a:rPr lang="en-US" altLang="zh-CN" b="1" i="1">
                          <a:solidFill>
                            <a:srgbClr val="0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𝒂𝒃</m:t>
                      </m:r>
                      <m:r>
                        <a:rPr lang="en-US" altLang="zh-CN" b="1" i="1">
                          <a:solidFill>
                            <a:srgbClr val="0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b="1" i="1">
                          <a:solidFill>
                            <a:srgbClr val="00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607" y="4444224"/>
                <a:ext cx="3183136" cy="53290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aphicFrame>
        <p:nvGraphicFramePr>
          <p:cNvPr id="8" name="对象 7"/>
          <p:cNvGraphicFramePr>
            <a:graphicFrameLocks noGrp="1" noChangeAspect="1"/>
          </p:cNvGraphicFramePr>
          <p:nvPr/>
        </p:nvGraphicFramePr>
        <p:xfrm>
          <a:off x="5580112" y="5237498"/>
          <a:ext cx="1876425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1" name="" r:id="rId7" imgW="5320030" imgH="3122930" progId="Word.Document.8">
                  <p:embed/>
                </p:oleObj>
              </mc:Choice>
              <mc:Fallback>
                <p:oleObj name="" r:id="rId7" imgW="5320030" imgH="3122930" progId="Word.Document.8">
                  <p:embed/>
                  <p:pic>
                    <p:nvPicPr>
                      <p:cNvPr id="0" name="Object 16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5237498"/>
                        <a:ext cx="1876425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679974" y="5373216"/>
            <a:ext cx="3280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/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数轴上表示数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的点与原点的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距离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，记作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endParaRPr lang="en-US" altLang="zh-CN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187624" y="1988840"/>
                <a:ext cx="475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𝑎</m:t>
                    </m:r>
                    <m:r>
                      <a:rPr lang="en-US" altLang="zh-CN" b="0" i="1" smtClean="0">
                        <a:latin typeface="Cambria Math"/>
                      </a:rPr>
                      <m:t>+</m:t>
                    </m:r>
                    <m:r>
                      <a:rPr lang="en-US" altLang="zh-CN" b="0" i="1" smtClean="0">
                        <a:latin typeface="Cambria Math"/>
                      </a:rPr>
                      <m:t>𝑏</m:t>
                    </m:r>
                    <m:r>
                      <a:rPr lang="en-US" altLang="zh-CN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zh-CN" altLang="en-US" dirty="0" smtClean="0"/>
                  <a:t>的相反数是</a:t>
                </a:r>
                <a:r>
                  <a:rPr lang="en-US" altLang="zh-CN" dirty="0" smtClean="0"/>
                  <a:t>(                     )</a:t>
                </a:r>
                <a:r>
                  <a:rPr lang="zh-CN" altLang="en-US" u="sng" dirty="0" smtClean="0"/>
                  <a:t>                       </a:t>
                </a:r>
                <a:endParaRPr lang="zh-CN" alt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1988840"/>
                <a:ext cx="4752528" cy="400110"/>
              </a:xfrm>
              <a:prstGeom prst="rect">
                <a:avLst/>
              </a:prstGeom>
              <a:blipFill rotWithShape="1">
                <a:blip r:embed="rId1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187624" y="2724889"/>
                <a:ext cx="475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𝑎</m:t>
                    </m:r>
                    <m:r>
                      <a:rPr lang="en-US" altLang="zh-CN" b="0" i="1" smtClean="0">
                        <a:latin typeface="Cambria Math"/>
                      </a:rPr>
                      <m:t>−</m:t>
                    </m:r>
                    <m:r>
                      <a:rPr lang="en-US" altLang="zh-CN" b="0" i="1" smtClean="0">
                        <a:latin typeface="Cambria Math"/>
                      </a:rPr>
                      <m:t>𝑏</m:t>
                    </m:r>
                    <m:r>
                      <a:rPr lang="en-US" altLang="zh-CN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zh-CN" altLang="en-US" dirty="0" smtClean="0"/>
                  <a:t>的相反数是</a:t>
                </a:r>
                <a:r>
                  <a:rPr lang="en-US" altLang="zh-CN" dirty="0" smtClean="0"/>
                  <a:t>(                      )</a:t>
                </a:r>
                <a:r>
                  <a:rPr lang="zh-CN" altLang="en-US" u="sng" dirty="0" smtClean="0"/>
                  <a:t>                       </a:t>
                </a:r>
                <a:endParaRPr lang="zh-CN" alt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724889"/>
                <a:ext cx="4752528" cy="400110"/>
              </a:xfrm>
              <a:prstGeom prst="rect">
                <a:avLst/>
              </a:prstGeom>
              <a:blipFill rotWithShape="1">
                <a:blip r:embed="rId2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4" name="组合 3"/>
          <p:cNvGrpSpPr/>
          <p:nvPr/>
        </p:nvGrpSpPr>
        <p:grpSpPr>
          <a:xfrm>
            <a:off x="17128" y="-126624"/>
            <a:ext cx="9144000" cy="814217"/>
            <a:chOff x="-71437" y="57150"/>
            <a:chExt cx="9144000" cy="814217"/>
          </a:xfrm>
        </p:grpSpPr>
        <p:pic>
          <p:nvPicPr>
            <p:cNvPr id="5" name="图片 12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275856" y="1958067"/>
                <a:ext cx="14047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      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zh-CN" alt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958067"/>
                <a:ext cx="1404744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395383" y="2683335"/>
                <a:ext cx="12123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     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𝒃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zh-CN" alt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383" y="2683335"/>
                <a:ext cx="1212383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12" name="矩形 11"/>
          <p:cNvSpPr/>
          <p:nvPr/>
        </p:nvSpPr>
        <p:spPr>
          <a:xfrm>
            <a:off x="1206586" y="3441398"/>
            <a:ext cx="37673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倒数等于本身的数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                )</a:t>
            </a:r>
            <a:endParaRPr lang="en-US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3746571" y="3439218"/>
            <a:ext cx="957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/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或－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7624" y="1340768"/>
            <a:ext cx="48429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defRPr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相反数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等于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本身的数是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                             )</a:t>
            </a:r>
            <a:endParaRPr lang="en-US" altLang="zh-CN" dirty="0"/>
          </a:p>
        </p:txBody>
      </p:sp>
      <p:sp>
        <p:nvSpPr>
          <p:cNvPr id="16" name="矩形 15"/>
          <p:cNvSpPr/>
          <p:nvPr/>
        </p:nvSpPr>
        <p:spPr>
          <a:xfrm>
            <a:off x="4350890" y="1340768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/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56164" y="4293096"/>
            <a:ext cx="40094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/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绝对值等于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本身的数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                )</a:t>
            </a:r>
            <a:endParaRPr lang="en-US" altLang="zh-CN" dirty="0"/>
          </a:p>
        </p:txBody>
      </p:sp>
      <p:sp>
        <p:nvSpPr>
          <p:cNvPr id="18" name="矩形 17"/>
          <p:cNvSpPr/>
          <p:nvPr/>
        </p:nvSpPr>
        <p:spPr>
          <a:xfrm>
            <a:off x="4027884" y="4293096"/>
            <a:ext cx="9589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/>
            <a:r>
              <a:rPr lang="zh-CN" altLang="en-US" b="1" dirty="0" smtClean="0">
                <a:solidFill>
                  <a:srgbClr val="FF0000"/>
                </a:solidFill>
              </a:rPr>
              <a:t>非负数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32081" y="3031274"/>
            <a:ext cx="7054514" cy="3030084"/>
            <a:chOff x="1009082" y="3407283"/>
            <a:chExt cx="7054514" cy="3030084"/>
          </a:xfrm>
        </p:grpSpPr>
        <p:sp>
          <p:nvSpPr>
            <p:cNvPr id="6" name="矩形 5"/>
            <p:cNvSpPr/>
            <p:nvPr/>
          </p:nvSpPr>
          <p:spPr>
            <a:xfrm>
              <a:off x="1009082" y="3407283"/>
              <a:ext cx="705451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zh-CN" b="1" kern="0" dirty="0">
                <a:solidFill>
                  <a:srgbClr val="0000CC"/>
                </a:solidFill>
                <a:latin typeface="宋体" panose="02010600030101010101" pitchFamily="2" charset="-122"/>
                <a:ea typeface="+mn-ea"/>
              </a:endParaRPr>
            </a:p>
          </p:txBody>
        </p:sp>
        <p:cxnSp>
          <p:nvCxnSpPr>
            <p:cNvPr id="7" name="直接箭头连接符 6"/>
            <p:cNvCxnSpPr/>
            <p:nvPr/>
          </p:nvCxnSpPr>
          <p:spPr>
            <a:xfrm>
              <a:off x="1475656" y="5949280"/>
              <a:ext cx="57280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等腰三角形 7"/>
            <p:cNvSpPr/>
            <p:nvPr/>
          </p:nvSpPr>
          <p:spPr>
            <a:xfrm>
              <a:off x="3744912" y="5815370"/>
              <a:ext cx="45719" cy="13391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2915816" y="5882325"/>
              <a:ext cx="45719" cy="6695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5148064" y="5882325"/>
              <a:ext cx="72008" cy="6695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24071" y="6037257"/>
              <a:ext cx="26581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         o          </a:t>
              </a:r>
              <a:r>
                <a:rPr lang="en-US" altLang="zh-CN" dirty="0">
                  <a:solidFill>
                    <a:srgbClr val="00B050"/>
                  </a:solidFill>
                </a:rPr>
                <a:t> </a:t>
              </a:r>
              <a:r>
                <a:rPr lang="en-US" altLang="zh-CN" dirty="0" smtClean="0">
                  <a:solidFill>
                    <a:srgbClr val="00B050"/>
                  </a:solidFill>
                </a:rPr>
                <a:t>         </a:t>
              </a:r>
              <a:r>
                <a:rPr lang="en-US" altLang="zh-CN" dirty="0" smtClean="0"/>
                <a:t>b</a:t>
              </a:r>
              <a:endParaRPr lang="zh-CN" altLang="en-US" dirty="0"/>
            </a:p>
          </p:txBody>
        </p:sp>
      </p:grpSp>
      <p:sp>
        <p:nvSpPr>
          <p:cNvPr id="13" name="等腰三角形 12"/>
          <p:cNvSpPr/>
          <p:nvPr/>
        </p:nvSpPr>
        <p:spPr>
          <a:xfrm>
            <a:off x="4300180" y="5465259"/>
            <a:ext cx="72008" cy="216024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2123728" y="5398304"/>
            <a:ext cx="72008" cy="216024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979712" y="5661248"/>
            <a:ext cx="2755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-b                             </a:t>
            </a:r>
            <a:r>
              <a:rPr lang="en-US" altLang="zh-CN" dirty="0" smtClean="0">
                <a:solidFill>
                  <a:srgbClr val="00B050"/>
                </a:solidFill>
              </a:rPr>
              <a:t>-a</a:t>
            </a:r>
            <a:endParaRPr lang="zh-CN" altLang="en-US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899592" y="2687146"/>
                <a:ext cx="741682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解析：</a:t>
                </a:r>
                <a:r>
                  <a:rPr lang="zh-CN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实数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a</a:t>
                </a:r>
                <a:r>
                  <a:rPr lang="zh-CN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，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b</a:t>
                </a:r>
                <a:r>
                  <a:rPr lang="zh-CN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在数轴上的对应点的位置如图所示．</a:t>
                </a: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因为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a</a:t>
                </a: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与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-a</a:t>
                </a: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互为相反数所以表示</a:t>
                </a:r>
                <a:r>
                  <a:rPr lang="zh-CN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实数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a</a:t>
                </a: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与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-a</a:t>
                </a: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的点在原点两侧，如图在数轴上面标出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-a</a:t>
                </a: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与</a:t>
                </a:r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-b</a:t>
                </a:r>
                <a:endParaRPr lang="zh-CN" altLang="zh-CN" b="1" kern="0" dirty="0">
                  <a:solidFill>
                    <a:srgbClr val="0000CC"/>
                  </a:solidFill>
                  <a:latin typeface="宋体" panose="02010600030101010101" pitchFamily="2" charset="-122"/>
                  <a:ea typeface="宋体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所以：</a:t>
                </a:r>
                <a14:m>
                  <m:oMath xmlns:m="http://schemas.openxmlformats.org/officeDocument/2006/math">
                    <m:r>
                      <a:rPr lang="en-US" altLang="zh-CN" b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−</m:t>
                    </m:r>
                    <m:r>
                      <a:rPr lang="en-US" altLang="zh-CN" b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𝐛</m:t>
                    </m:r>
                    <m:r>
                      <a:rPr lang="en-US" altLang="zh-CN" b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&lt;</m:t>
                    </m:r>
                    <m:r>
                      <a:rPr lang="en-US" altLang="zh-CN" b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𝟎</m:t>
                    </m:r>
                    <m:r>
                      <a:rPr lang="en-US" altLang="zh-CN" b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&lt;−</m:t>
                    </m:r>
                    <m:r>
                      <a:rPr lang="en-US" altLang="zh-CN" b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𝐚</m:t>
                    </m:r>
                  </m:oMath>
                </a14:m>
                <a:r>
                  <a:rPr lang="en-US" altLang="zh-CN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	</a:t>
                </a:r>
                <a:r>
                  <a:rPr lang="en-US" altLang="zh-CN" sz="1800" dirty="0">
                    <a:solidFill>
                      <a:srgbClr val="000000"/>
                    </a:solidFill>
                  </a:rPr>
                  <a:t> </a:t>
                </a:r>
                <a:r>
                  <a:rPr lang="zh-CN" altLang="en-US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宋体"/>
                  </a:rPr>
                  <a:t>成立</a:t>
                </a:r>
                <a:endParaRPr lang="zh-CN" altLang="zh-CN" b="1" kern="0" dirty="0">
                  <a:solidFill>
                    <a:srgbClr val="0000CC"/>
                  </a:solidFill>
                  <a:latin typeface="宋体" panose="02010600030101010101" pitchFamily="2" charset="-122"/>
                  <a:ea typeface="宋体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687146"/>
                <a:ext cx="7416824" cy="1938992"/>
              </a:xfrm>
              <a:prstGeom prst="rect">
                <a:avLst/>
              </a:prstGeom>
              <a:blipFill rotWithShape="1">
                <a:blip r:embed="rId1"/>
                <a:stretch>
                  <a:fillRect l="-905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矩形 16"/>
              <p:cNvSpPr/>
              <p:nvPr/>
            </p:nvSpPr>
            <p:spPr>
              <a:xfrm>
                <a:off x="732081" y="953783"/>
                <a:ext cx="7847737" cy="23544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800" b="1" dirty="0" smtClean="0"/>
                  <a:t>例</a:t>
                </a:r>
                <a:r>
                  <a:rPr lang="en-US" altLang="zh-CN" sz="1800" b="1" dirty="0" smtClean="0"/>
                  <a:t>【</a:t>
                </a:r>
                <a:r>
                  <a:rPr lang="zh-CN" altLang="en-US" sz="1800" b="1" dirty="0" smtClean="0"/>
                  <a:t>天津</a:t>
                </a:r>
                <a:r>
                  <a:rPr lang="en-US" altLang="zh-CN" sz="1800" b="1" dirty="0" smtClean="0"/>
                  <a:t>】</a:t>
                </a:r>
                <a:r>
                  <a:rPr lang="zh-CN" altLang="zh-CN" sz="1800" b="1" dirty="0" smtClean="0"/>
                  <a:t>实数</a:t>
                </a:r>
                <a:r>
                  <a:rPr lang="en-US" altLang="zh-CN" sz="1800" b="1" dirty="0"/>
                  <a:t>a</a:t>
                </a:r>
                <a:r>
                  <a:rPr lang="zh-CN" altLang="zh-CN" sz="1800" b="1" dirty="0"/>
                  <a:t>，</a:t>
                </a:r>
                <a:r>
                  <a:rPr lang="en-US" altLang="zh-CN" sz="1800" b="1" dirty="0"/>
                  <a:t>b</a:t>
                </a:r>
                <a:r>
                  <a:rPr lang="zh-CN" altLang="zh-CN" sz="1800" b="1" dirty="0"/>
                  <a:t>在数轴上的对应点的位置如图所示．把</a:t>
                </a:r>
                <a:r>
                  <a:rPr lang="en-US" altLang="zh-CN" sz="1800" b="1" dirty="0"/>
                  <a:t>-a</a:t>
                </a:r>
                <a:r>
                  <a:rPr lang="zh-CN" altLang="zh-CN" sz="1800" b="1" dirty="0"/>
                  <a:t>，</a:t>
                </a:r>
                <a:r>
                  <a:rPr lang="en-US" altLang="zh-CN" sz="1800" b="1" dirty="0"/>
                  <a:t>-b</a:t>
                </a:r>
                <a:r>
                  <a:rPr lang="zh-CN" altLang="zh-CN" sz="1800" b="1" dirty="0"/>
                  <a:t>，</a:t>
                </a:r>
                <a:r>
                  <a:rPr lang="en-US" altLang="zh-CN" sz="1800" b="1" dirty="0"/>
                  <a:t>0</a:t>
                </a:r>
                <a:r>
                  <a:rPr lang="zh-CN" altLang="zh-CN" sz="1800" b="1" dirty="0"/>
                  <a:t>按照从小到大的顺序排列，正确的是</a:t>
                </a:r>
                <a:r>
                  <a:rPr lang="en-US" altLang="zh-CN" sz="1800" b="1" dirty="0"/>
                  <a:t>(     )</a:t>
                </a:r>
                <a:endParaRPr lang="zh-CN" altLang="zh-CN" sz="1800" b="1" dirty="0"/>
              </a:p>
              <a:p>
                <a:pPr>
                  <a:lnSpc>
                    <a:spcPct val="150000"/>
                  </a:lnSpc>
                </a:pPr>
                <a:r>
                  <a:rPr lang="zh-CN" altLang="zh-CN" sz="1800" b="1" dirty="0" smtClean="0"/>
                  <a:t>（</a:t>
                </a:r>
                <a:r>
                  <a:rPr lang="en-US" altLang="zh-CN" sz="1800" b="1" dirty="0" smtClean="0"/>
                  <a:t>A</a:t>
                </a:r>
                <a:r>
                  <a:rPr lang="zh-CN" altLang="zh-CN" sz="1800" b="1" dirty="0" smtClean="0"/>
                  <a:t>）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𝐚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𝟎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𝐛</m:t>
                    </m:r>
                  </m:oMath>
                </a14:m>
                <a:r>
                  <a:rPr lang="en-US" altLang="zh-CN" sz="1800" b="1" dirty="0"/>
                  <a:t>  </a:t>
                </a:r>
                <a:r>
                  <a:rPr lang="en-US" altLang="zh-CN" sz="1800" b="1" dirty="0" smtClean="0"/>
                  <a:t>                 </a:t>
                </a:r>
                <a:r>
                  <a:rPr lang="zh-CN" altLang="zh-CN" sz="1800" b="1" dirty="0" smtClean="0"/>
                  <a:t>（</a:t>
                </a:r>
                <a:r>
                  <a:rPr lang="en-US" altLang="zh-CN" sz="1800" b="1" dirty="0"/>
                  <a:t>B</a:t>
                </a:r>
                <a:r>
                  <a:rPr lang="zh-CN" altLang="zh-CN" sz="1800" b="1" dirty="0"/>
                  <a:t>）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/>
                      </a:rPr>
                      <m:t>𝟎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𝐚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𝐛</m:t>
                    </m:r>
                  </m:oMath>
                </a14:m>
                <a:endParaRPr lang="zh-CN" altLang="zh-CN" sz="1800" b="1" dirty="0"/>
              </a:p>
              <a:p>
                <a:pPr>
                  <a:lnSpc>
                    <a:spcPct val="150000"/>
                  </a:lnSpc>
                </a:pPr>
                <a:r>
                  <a:rPr lang="zh-CN" altLang="zh-CN" sz="1800" b="1" dirty="0"/>
                  <a:t>（</a:t>
                </a:r>
                <a:r>
                  <a:rPr lang="en-US" altLang="zh-CN" sz="1800" b="1" dirty="0"/>
                  <a:t>C</a:t>
                </a:r>
                <a:r>
                  <a:rPr lang="zh-CN" altLang="zh-CN" sz="1800" b="1" dirty="0"/>
                  <a:t>）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𝐛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𝟎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𝐚</m:t>
                    </m:r>
                  </m:oMath>
                </a14:m>
                <a:r>
                  <a:rPr lang="en-US" altLang="zh-CN" sz="1800" b="1" dirty="0"/>
                  <a:t>	</a:t>
                </a:r>
                <a:r>
                  <a:rPr lang="en-US" altLang="zh-CN" sz="1800" b="1" dirty="0" smtClean="0"/>
                  <a:t>       </a:t>
                </a:r>
                <a:r>
                  <a:rPr lang="zh-CN" altLang="zh-CN" sz="1800" b="1" dirty="0" smtClean="0"/>
                  <a:t>（</a:t>
                </a:r>
                <a:r>
                  <a:rPr lang="en-US" altLang="zh-CN" sz="1800" b="1" dirty="0"/>
                  <a:t>D</a:t>
                </a:r>
                <a:r>
                  <a:rPr lang="zh-CN" altLang="zh-CN" sz="1800" b="1" dirty="0"/>
                  <a:t>）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/>
                      </a:rPr>
                      <m:t>𝟎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𝐛</m:t>
                    </m:r>
                    <m:r>
                      <a:rPr lang="en-US" altLang="zh-CN" sz="1800" b="1">
                        <a:latin typeface="Cambria Math"/>
                      </a:rPr>
                      <m:t>&lt;</m:t>
                    </m:r>
                    <m:r>
                      <a:rPr lang="en-US" altLang="zh-CN" sz="1800" b="1" i="1">
                        <a:latin typeface="Cambria Math"/>
                      </a:rPr>
                      <m:t>−</m:t>
                    </m:r>
                    <m:r>
                      <a:rPr lang="en-US" altLang="zh-CN" sz="1800" b="1" i="1">
                        <a:latin typeface="Cambria Math"/>
                      </a:rPr>
                      <m:t>𝐚</m:t>
                    </m:r>
                  </m:oMath>
                </a14:m>
                <a:endParaRPr lang="zh-CN" altLang="zh-CN" sz="1800" b="1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/>
                  <a:t> </a:t>
                </a:r>
                <a:endParaRPr lang="zh-CN" altLang="zh-CN" sz="2400" dirty="0"/>
              </a:p>
            </p:txBody>
          </p:sp>
        </mc:Choice>
        <mc:Fallback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81" y="953783"/>
                <a:ext cx="7847737" cy="2354490"/>
              </a:xfrm>
              <a:prstGeom prst="rect">
                <a:avLst/>
              </a:prstGeom>
              <a:blipFill rotWithShape="1">
                <a:blip r:embed="rId2"/>
                <a:stretch>
                  <a:fillRect l="-6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18" name="组合 17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19" name="图片 12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</a:t>
              </a:r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7" name="Text Box 160"/>
          <p:cNvSpPr txBox="1"/>
          <p:nvPr/>
        </p:nvSpPr>
        <p:spPr>
          <a:xfrm>
            <a:off x="2176463" y="1320800"/>
            <a:ext cx="18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429" name="Text Box 165"/>
          <p:cNvSpPr txBox="1"/>
          <p:nvPr/>
        </p:nvSpPr>
        <p:spPr>
          <a:xfrm>
            <a:off x="4331618" y="1710255"/>
            <a:ext cx="912812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en-US" altLang="zh-CN" b="1" i="1" dirty="0">
                <a:solidFill>
                  <a:srgbClr val="CC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b="1" dirty="0">
                <a:solidFill>
                  <a:srgbClr val="CC3300"/>
                </a:solidFill>
                <a:latin typeface="Times New Roman" panose="02020603050405020304" pitchFamily="18" charset="0"/>
              </a:rPr>
              <a:t>×10</a:t>
            </a:r>
            <a:r>
              <a:rPr lang="en-US" altLang="zh-CN" b="1" i="1" baseline="30000" dirty="0">
                <a:solidFill>
                  <a:srgbClr val="CC3300"/>
                </a:solidFill>
                <a:latin typeface="Times New Roman" panose="02020603050405020304" pitchFamily="18" charset="0"/>
              </a:rPr>
              <a:t>n</a:t>
            </a:r>
            <a:endParaRPr lang="zh-CN" altLang="en-US" b="1" i="1" baseline="300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" y="-126624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04381" y="-8184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考点精讲</a:t>
            </a:r>
            <a:endParaRPr lang="zh-CN" altLang="en-US" sz="4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58800" y="3138488"/>
          <a:ext cx="8039100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Document" r:id="rId2" imgW="8260080" imgH="4380230" progId="Word.Document.8">
                  <p:embed/>
                </p:oleObj>
              </mc:Choice>
              <mc:Fallback>
                <p:oleObj name="Document" r:id="rId2" imgW="8260080" imgH="438023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3138488"/>
                        <a:ext cx="8039100" cy="425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251520" y="959690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 fontAlgn="base"/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科学记数法</a:t>
            </a:r>
            <a:endParaRPr lang="zh-CN" alt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584" y="1544465"/>
            <a:ext cx="7920880" cy="122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200000"/>
              </a:lnSpc>
            </a:pP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把一个较大或者较小的数写成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的形式叫科学记数法．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200000"/>
              </a:lnSpc>
            </a:pP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其中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|&lt;10.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为整数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95535" y="1340768"/>
          <a:ext cx="8814999" cy="46841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121"/>
                <a:gridCol w="2072223"/>
                <a:gridCol w="1277567"/>
                <a:gridCol w="4385088"/>
              </a:tblGrid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endParaRPr lang="en-CA" altLang="en-US" sz="2200" b="1" kern="12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i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en-CA" altLang="en-US" sz="2200" b="1" i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CA" altLang="en-US" sz="2200" b="1" i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CA" altLang="en-US" sz="22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≥0）</a:t>
                      </a:r>
                      <a:endParaRPr lang="en-CA" altLang="en-US" sz="2200" b="1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i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en-CA" altLang="en-US" sz="2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i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CA" altLang="en-US" sz="22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＜0）</a:t>
                      </a:r>
                      <a:endParaRPr lang="en-CA" altLang="en-US" sz="2200" b="1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性质</a:t>
                      </a:r>
                      <a:endParaRPr lang="en-CA" altLang="en-US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en-CA" sz="2200" b="1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平方根</a:t>
                      </a:r>
                      <a:endParaRPr lang="en-CA" sz="2200" b="1" kern="12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endParaRPr lang="en-CA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en-CA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无</a:t>
                      </a:r>
                      <a:endParaRPr lang="en-CA" altLang="en-US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0的平方根是</a:t>
                      </a:r>
                      <a:r>
                        <a:rPr lang="en-US" altLang="en-CA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______</a:t>
                      </a:r>
                      <a:endParaRPr lang="en-US" altLang="en-CA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670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算术平方根</a:t>
                      </a:r>
                      <a:endParaRPr lang="en-CA" altLang="en-US" sz="2200" b="1" kern="12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endParaRPr lang="en-CA" altLang="en-US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en-CA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无</a:t>
                      </a:r>
                      <a:endParaRPr lang="en-CA" altLang="en-US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0的算术平方根是</a:t>
                      </a:r>
                      <a:r>
                        <a:rPr lang="en-US" altLang="en-CA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_______</a:t>
                      </a:r>
                      <a:r>
                        <a:rPr lang="en-CA" altLang="en-US" sz="2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；</a:t>
                      </a:r>
                      <a:endParaRPr lang="en-CA" altLang="en-US" sz="2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算术平方根是它本身的是</a:t>
                      </a: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　　　　</a:t>
                      </a:r>
                      <a:endParaRPr lang="en-CA" altLang="en-US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124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立方根</a:t>
                      </a:r>
                      <a:endParaRPr lang="en-CA" altLang="en-US" sz="2200" b="1" kern="12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en-CA" sz="2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endParaRPr lang="en-CA" altLang="en-US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0的立方根是</a:t>
                      </a:r>
                      <a:r>
                        <a:rPr lang="en-US" altLang="en-CA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_______</a:t>
                      </a: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；立方根是它本身的是</a:t>
                      </a:r>
                      <a:r>
                        <a:rPr lang="en-US" altLang="en-CA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______</a:t>
                      </a:r>
                      <a:r>
                        <a:rPr lang="en-CA" altLang="en-US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　　　</a:t>
                      </a:r>
                      <a:endParaRPr lang="en-CA" altLang="en-US" sz="2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6" marR="514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632" name="对象 4"/>
          <p:cNvGraphicFramePr>
            <a:graphicFrameLocks noChangeAspect="1"/>
          </p:cNvGraphicFramePr>
          <p:nvPr/>
        </p:nvGraphicFramePr>
        <p:xfrm>
          <a:off x="2195736" y="3841352"/>
          <a:ext cx="34413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6" name="" r:id="rId1" imgW="459105" imgH="431800" progId="Equation.DSMT4">
                  <p:embed/>
                </p:oleObj>
              </mc:Choice>
              <mc:Fallback>
                <p:oleObj name="" r:id="rId1" imgW="459105" imgH="431800" progId="Equation.DSMT4">
                  <p:embed/>
                  <p:pic>
                    <p:nvPicPr>
                      <p:cNvPr id="0" name="图片 515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841352"/>
                        <a:ext cx="34413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34" name="对象 11"/>
          <p:cNvGraphicFramePr>
            <a:graphicFrameLocks noChangeAspect="1"/>
          </p:cNvGraphicFramePr>
          <p:nvPr/>
        </p:nvGraphicFramePr>
        <p:xfrm>
          <a:off x="4154227" y="5084872"/>
          <a:ext cx="344136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7" name="" r:id="rId3" imgW="459105" imgH="431800" progId="Equation.DSMT4">
                  <p:embed/>
                </p:oleObj>
              </mc:Choice>
              <mc:Fallback>
                <p:oleObj name="" r:id="rId3" imgW="459105" imgH="431800" progId="Equation.DSMT4">
                  <p:embed/>
                  <p:pic>
                    <p:nvPicPr>
                      <p:cNvPr id="0" name="图片 515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227" y="5084872"/>
                        <a:ext cx="344136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6575964" y="2420888"/>
            <a:ext cx="516799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150767" y="3303765"/>
            <a:ext cx="51799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zh-CN" altLang="en-US" dirty="0"/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060018" y="3949877"/>
            <a:ext cx="22318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zh-CN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zh-CN" altLang="en-US" dirty="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732240" y="4546104"/>
            <a:ext cx="51799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endParaRPr lang="zh-CN" altLang="en-US" dirty="0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120100" y="5192216"/>
            <a:ext cx="20613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，±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128" y="-126624"/>
            <a:ext cx="9144000" cy="814217"/>
            <a:chOff x="-71437" y="57150"/>
            <a:chExt cx="9144000" cy="814217"/>
          </a:xfrm>
        </p:grpSpPr>
        <p:pic>
          <p:nvPicPr>
            <p:cNvPr id="19" name="图片 12" descr="2020试题研究版式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1" name="Rectangle 3"/>
          <p:cNvSpPr/>
          <p:nvPr/>
        </p:nvSpPr>
        <p:spPr>
          <a:xfrm>
            <a:off x="539749" y="798512"/>
            <a:ext cx="235192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数的开方</a:t>
            </a:r>
            <a:endParaRPr lang="zh-CN" altLang="en-US" sz="24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/>
              <p:cNvSpPr/>
              <p:nvPr/>
            </p:nvSpPr>
            <p:spPr>
              <a:xfrm>
                <a:off x="1403648" y="2403500"/>
                <a:ext cx="2286000" cy="116140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fontAlgn="auto">
                  <a:lnSpc>
                    <a:spcPct val="12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CA" sz="2200" b="1" i="1" dirty="0">
                          <a:solidFill>
                            <a:srgbClr val="000000"/>
                          </a:solidFill>
                          <a:latin typeface="Cambria Math"/>
                          <a:ea typeface="+mn-ea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en-CA" sz="2200" b="1" i="1" dirty="0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en-CA" sz="2200" b="1" i="1" dirty="0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en-CA" sz="2200" b="1" i="1" dirty="0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en-CA" sz="2200" b="1" i="1" dirty="0">
                          <a:solidFill>
                            <a:srgbClr val="000000"/>
                          </a:solidFill>
                          <a:latin typeface="Cambria Math"/>
                          <a:ea typeface="+mn-ea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en-CA" sz="2200" b="1" i="1" dirty="0">
                          <a:solidFill>
                            <a:srgbClr val="000000"/>
                          </a:solidFill>
                          <a:latin typeface="Cambria Math"/>
                          <a:ea typeface="+mn-ea"/>
                          <a:cs typeface="Times New Roman" panose="02020603050405020304" pitchFamily="18" charset="0"/>
                        </a:rPr>
                        <m:t>𝒂</m:t>
                      </m:r>
                    </m:oMath>
                  </m:oMathPara>
                </a14:m>
                <a:endParaRPr lang="en-US" altLang="en-CA" sz="2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  <a:p>
                <a:pPr lvl="0" fontAlgn="auto">
                  <a:lnSpc>
                    <a:spcPct val="12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altLang="zh-CN" sz="2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CA" altLang="zh-CN" sz="2200" b="1" i="1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200" b="1" i="1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2403500"/>
                <a:ext cx="2286000" cy="116140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1376760" y="4869160"/>
                <a:ext cx="2286000" cy="11639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fontAlgn="auto">
                  <a:lnSpc>
                    <a:spcPct val="125000"/>
                  </a:lnSpc>
                  <a:spcBef>
                    <a:spcPts val="0"/>
                  </a:spcBef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en-CA" sz="2200" b="1" i="1" dirty="0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en-CA" sz="2200" b="1" i="1" dirty="0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   </m:t>
                          </m:r>
                          <m:r>
                            <a:rPr lang="en-US" altLang="en-CA" sz="2200" b="1" i="1" dirty="0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en-CA" sz="2200" b="1" i="1" dirty="0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altLang="en-CA" sz="2200" b="1" i="1" dirty="0">
                          <a:solidFill>
                            <a:srgbClr val="000000"/>
                          </a:solidFill>
                          <a:latin typeface="Cambria Math"/>
                          <a:ea typeface="+mn-ea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en-CA" sz="2200" b="1" i="1" dirty="0">
                          <a:solidFill>
                            <a:srgbClr val="000000"/>
                          </a:solidFill>
                          <a:latin typeface="Cambria Math"/>
                          <a:ea typeface="+mn-ea"/>
                          <a:cs typeface="Times New Roman" panose="02020603050405020304" pitchFamily="18" charset="0"/>
                        </a:rPr>
                        <m:t>𝒂</m:t>
                      </m:r>
                    </m:oMath>
                  </m:oMathPara>
                </a14:m>
                <a:endParaRPr lang="en-US" altLang="en-CA" sz="2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  <a:p>
                <a:pPr lvl="0" fontAlgn="auto">
                  <a:lnSpc>
                    <a:spcPct val="125000"/>
                  </a:lnSpc>
                  <a:spcBef>
                    <a:spcPts val="0"/>
                  </a:spcBef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CA" sz="2200" b="1" i="1">
                          <a:solidFill>
                            <a:srgbClr val="000000"/>
                          </a:solidFill>
                          <a:latin typeface="Cambria Math"/>
                          <a:ea typeface="+mn-ea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altLang="en-CA" sz="2200" b="1" i="1">
                          <a:solidFill>
                            <a:srgbClr val="000000"/>
                          </a:solidFill>
                          <a:latin typeface="Cambria Math"/>
                          <a:ea typeface="+mn-ea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altLang="en-CA" sz="2200" b="1" i="1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altLang="en-CA" sz="2200" b="1" i="1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𝟑</m:t>
                          </m:r>
                        </m:deg>
                        <m:e>
                          <m:r>
                            <a:rPr lang="en-US" altLang="en-CA" sz="2200" b="1" i="1">
                              <a:solidFill>
                                <a:srgbClr val="000000"/>
                              </a:solidFill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</m:rad>
                    </m:oMath>
                  </m:oMathPara>
                </a14:m>
                <a:endParaRPr lang="en-US" altLang="en-CA" sz="2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760" y="4869160"/>
                <a:ext cx="2286000" cy="116397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4" grpId="0"/>
      <p:bldP spid="15" grpId="0"/>
      <p:bldP spid="16" grpId="0"/>
      <p:bldP spid="17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2"/>
          <p:cNvSpPr txBox="1"/>
          <p:nvPr/>
        </p:nvSpPr>
        <p:spPr>
          <a:xfrm>
            <a:off x="228600" y="234950"/>
            <a:ext cx="29162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2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中考探究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512" y="-99392"/>
            <a:ext cx="9144000" cy="950043"/>
            <a:chOff x="-71437" y="57150"/>
            <a:chExt cx="9144000" cy="950043"/>
          </a:xfrm>
        </p:grpSpPr>
        <p:pic>
          <p:nvPicPr>
            <p:cNvPr id="19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714950" y="237752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</a:t>
              </a:r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 20"/>
              <p:cNvSpPr/>
              <p:nvPr/>
            </p:nvSpPr>
            <p:spPr>
              <a:xfrm>
                <a:off x="604681" y="3717032"/>
                <a:ext cx="7710717" cy="9323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 smtClean="0"/>
                  <a:t>例</a:t>
                </a:r>
                <a:r>
                  <a:rPr lang="en-US" altLang="zh-CN" b="1" dirty="0" smtClean="0"/>
                  <a:t>【</a:t>
                </a:r>
                <a:r>
                  <a:rPr lang="zh-CN" altLang="en-US" b="1" dirty="0" smtClean="0"/>
                  <a:t>天津</a:t>
                </a:r>
                <a:r>
                  <a:rPr lang="en-US" altLang="zh-CN" b="1" dirty="0" smtClean="0"/>
                  <a:t>】</a:t>
                </a:r>
                <a:r>
                  <a:rPr lang="zh-CN" altLang="en-US" b="1" dirty="0" smtClean="0"/>
                  <a:t>若</a:t>
                </a:r>
                <a:r>
                  <a:rPr lang="en-US" altLang="zh-CN" b="1" dirty="0" smtClean="0"/>
                  <a:t>x</a:t>
                </a:r>
                <a:r>
                  <a:rPr lang="zh-CN" altLang="en-US" b="1" dirty="0" smtClean="0"/>
                  <a:t>，</a:t>
                </a:r>
                <a:r>
                  <a:rPr lang="en-US" altLang="zh-CN" b="1" dirty="0" smtClean="0"/>
                  <a:t>y</a:t>
                </a:r>
                <a:r>
                  <a:rPr lang="zh-CN" altLang="en-US" b="1" dirty="0" smtClean="0"/>
                  <a:t>为实数，且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+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𝟐</m:t>
                        </m:r>
                      </m:e>
                    </m:d>
                  </m:oMath>
                </a14:m>
                <a:r>
                  <a:rPr lang="en-US" altLang="zh-CN" b="1" dirty="0" smtClean="0"/>
                  <a:t>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b="1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b="1" i="1" dirty="0" smtClean="0">
                            <a:latin typeface="Cambria Math"/>
                          </a:rPr>
                          <m:t>𝒚</m:t>
                        </m:r>
                        <m:r>
                          <a:rPr lang="en-US" altLang="zh-CN" b="1" i="1" dirty="0" smtClean="0">
                            <a:latin typeface="Cambria Math"/>
                          </a:rPr>
                          <m:t>−</m:t>
                        </m:r>
                        <m:r>
                          <a:rPr lang="en-US" altLang="zh-CN" b="1" i="1" dirty="0" smtClean="0">
                            <a:latin typeface="Cambria Math"/>
                          </a:rPr>
                          <m:t>𝟐</m:t>
                        </m:r>
                      </m:e>
                    </m:rad>
                    <m:r>
                      <a:rPr lang="en-US" altLang="zh-CN" b="1" i="1" dirty="0" smtClean="0">
                        <a:latin typeface="Cambria Math"/>
                      </a:rPr>
                      <m:t>=</m:t>
                    </m:r>
                    <m:r>
                      <a:rPr lang="en-US" altLang="zh-CN" b="1" i="1" dirty="0" smtClean="0">
                        <a:latin typeface="Cambria Math"/>
                      </a:rPr>
                      <m:t>𝟎</m:t>
                    </m:r>
                    <m:r>
                      <a:rPr lang="en-US" altLang="zh-CN" b="1" i="1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zh-CN" altLang="en-US" b="1" dirty="0" smtClean="0"/>
                  <a:t>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 dirty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b="1" i="1" dirty="0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b="1" i="1" dirty="0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altLang="zh-CN" b="1" i="1" dirty="0" smtClean="0">
                                    <a:latin typeface="Cambria Math"/>
                                  </a:rPr>
                                  <m:t>𝒙</m:t>
                                </m:r>
                              </m:num>
                              <m:den>
                                <m:r>
                                  <a:rPr lang="en-US" altLang="zh-CN" b="1" i="1" dirty="0" smtClean="0">
                                    <a:latin typeface="Cambria Math"/>
                                  </a:rPr>
                                  <m:t>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b="1" i="1" dirty="0" smtClean="0">
                            <a:latin typeface="Cambria Math"/>
                          </a:rPr>
                          <m:t>𝟐𝟎𝟎𝟗</m:t>
                        </m:r>
                      </m:sup>
                    </m:sSup>
                  </m:oMath>
                </a14:m>
                <a:r>
                  <a:rPr lang="zh-CN" altLang="en-US" b="1" dirty="0" smtClean="0"/>
                  <a:t>的值为</a:t>
                </a:r>
                <a:endParaRPr lang="zh-CN" altLang="zh-CN" b="1" dirty="0"/>
              </a:p>
            </p:txBody>
          </p:sp>
        </mc:Choice>
        <mc:Fallback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81" y="3717032"/>
                <a:ext cx="7710717" cy="932371"/>
              </a:xfrm>
              <a:prstGeom prst="rect">
                <a:avLst/>
              </a:prstGeom>
              <a:blipFill rotWithShape="1">
                <a:blip r:embed="rId2"/>
                <a:stretch>
                  <a:fillRect l="-7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矩形 14"/>
              <p:cNvSpPr/>
              <p:nvPr/>
            </p:nvSpPr>
            <p:spPr>
              <a:xfrm>
                <a:off x="604681" y="1124744"/>
                <a:ext cx="7574597" cy="2318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2400" b="1" dirty="0">
                    <a:solidFill>
                      <a:srgbClr val="FF6600"/>
                    </a:solidFill>
                  </a:rPr>
                  <a:t>非</a:t>
                </a:r>
                <a:r>
                  <a:rPr lang="zh-CN" altLang="en-US" sz="2400" b="1" dirty="0" smtClean="0">
                    <a:solidFill>
                      <a:srgbClr val="FF6600"/>
                    </a:solidFill>
                  </a:rPr>
                  <a:t>负数的定义：</a:t>
                </a:r>
                <a:r>
                  <a:rPr lang="zh-CN" altLang="en-US" sz="2400" b="1" dirty="0">
                    <a:solidFill>
                      <a:srgbClr val="FF6600"/>
                    </a:solidFill>
                  </a:rPr>
                  <a:t>正数和</a:t>
                </a:r>
                <a:r>
                  <a:rPr lang="en-US" altLang="zh-CN" sz="2400" b="1" dirty="0">
                    <a:solidFill>
                      <a:srgbClr val="FF6600"/>
                    </a:solidFill>
                  </a:rPr>
                  <a:t>0</a:t>
                </a:r>
                <a:endParaRPr lang="en-US" altLang="zh-CN" sz="2400" dirty="0">
                  <a:solidFill>
                    <a:srgbClr val="FF6600"/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2400" b="1" dirty="0" smtClean="0">
                    <a:solidFill>
                      <a:srgbClr val="FF6600"/>
                    </a:solidFill>
                  </a:rPr>
                  <a:t>我们学过的</a:t>
                </a:r>
                <a:r>
                  <a:rPr lang="zh-CN" altLang="zh-CN" sz="2400" b="1" dirty="0" smtClean="0">
                    <a:solidFill>
                      <a:srgbClr val="FF6600"/>
                    </a:solidFill>
                  </a:rPr>
                  <a:t>非负数</a:t>
                </a:r>
                <a:r>
                  <a:rPr lang="zh-CN" altLang="en-US" sz="2400" b="1" dirty="0" smtClean="0">
                    <a:solidFill>
                      <a:srgbClr val="FF6600"/>
                    </a:solidFill>
                  </a:rPr>
                  <a:t>三类</a:t>
                </a:r>
                <a:r>
                  <a:rPr lang="zh-CN" altLang="en-US" sz="2400" b="1" dirty="0">
                    <a:solidFill>
                      <a:srgbClr val="FF6600"/>
                    </a:solidFill>
                  </a:rPr>
                  <a:t>形式</a:t>
                </a:r>
                <a:r>
                  <a:rPr lang="zh-CN" altLang="en-US" sz="2400" b="1" dirty="0" smtClean="0">
                    <a:solidFill>
                      <a:srgbClr val="FF6600"/>
                    </a:solidFill>
                  </a:rPr>
                  <a:t>：</a:t>
                </a:r>
                <a:r>
                  <a:rPr lang="zh-CN" altLang="zh-CN" sz="2400" b="1" dirty="0" smtClean="0">
                    <a:solidFill>
                      <a:srgbClr val="FF6600"/>
                    </a:solidFill>
                  </a:rPr>
                  <a:t>有</a:t>
                </a:r>
                <a:r>
                  <a:rPr lang="en-US" altLang="zh-CN" sz="2400" b="1" i="1" dirty="0" smtClean="0">
                    <a:solidFill>
                      <a:srgbClr val="FF6600"/>
                    </a:solidFill>
                    <a:latin typeface="Times New Roman" pitchFamily="18" charset="0"/>
                  </a:rPr>
                  <a:t>a</a:t>
                </a:r>
                <a:r>
                  <a:rPr lang="en-US" altLang="zh-CN" sz="2400" b="1" baseline="30000" dirty="0" smtClean="0">
                    <a:solidFill>
                      <a:srgbClr val="FF6600"/>
                    </a:solidFill>
                    <a:latin typeface="Times New Roman" pitchFamily="18" charset="0"/>
                  </a:rPr>
                  <a:t>2</a:t>
                </a:r>
                <a:r>
                  <a:rPr lang="zh-CN" altLang="zh-CN" sz="2400" b="1" dirty="0">
                    <a:solidFill>
                      <a:srgbClr val="FF6600"/>
                    </a:solidFill>
                  </a:rPr>
                  <a:t>，</a:t>
                </a:r>
                <a:r>
                  <a:rPr lang="en-US" altLang="zh-CN" sz="2400" b="1" dirty="0" smtClean="0">
                    <a:solidFill>
                      <a:srgbClr val="FF6600"/>
                    </a:solidFill>
                    <a:latin typeface="Times New Roman" pitchFamily="18" charset="0"/>
                  </a:rPr>
                  <a:t>|a|</a:t>
                </a:r>
                <a:r>
                  <a:rPr lang="zh-CN" altLang="zh-CN" sz="2400" b="1" dirty="0">
                    <a:solidFill>
                      <a:srgbClr val="FF6600"/>
                    </a:solidFill>
                  </a:rPr>
                  <a:t>，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b="1" i="1" dirty="0">
                            <a:solidFill>
                              <a:srgbClr val="FF66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dirty="0" smtClean="0">
                            <a:solidFill>
                              <a:srgbClr val="FF6600"/>
                            </a:solidFill>
                            <a:latin typeface="Cambria Math"/>
                          </a:rPr>
                          <m:t>𝒂</m:t>
                        </m:r>
                      </m:e>
                    </m:rad>
                    <m:r>
                      <a:rPr lang="en-US" altLang="zh-CN" sz="2400" b="1" i="1" dirty="0">
                        <a:solidFill>
                          <a:srgbClr val="FF6600"/>
                        </a:solidFill>
                        <a:latin typeface="Cambria Math"/>
                      </a:rPr>
                      <m:t>  </m:t>
                    </m:r>
                  </m:oMath>
                </a14:m>
                <a:r>
                  <a:rPr lang="zh-CN" altLang="zh-CN" sz="2400" b="1" dirty="0">
                    <a:solidFill>
                      <a:srgbClr val="FF6600"/>
                    </a:solidFill>
                  </a:rPr>
                  <a:t>（</a:t>
                </a:r>
                <a:r>
                  <a:rPr lang="en-US" altLang="zh-CN" sz="2400" b="1" i="1" dirty="0">
                    <a:solidFill>
                      <a:srgbClr val="FF6600"/>
                    </a:solidFill>
                    <a:latin typeface="Times New Roman" pitchFamily="18" charset="0"/>
                  </a:rPr>
                  <a:t>c</a:t>
                </a:r>
                <a:r>
                  <a:rPr lang="en-US" altLang="zh-CN" sz="2400" b="1" dirty="0">
                    <a:solidFill>
                      <a:srgbClr val="FF6600"/>
                    </a:solidFill>
                    <a:latin typeface="Times New Roman" pitchFamily="18" charset="0"/>
                  </a:rPr>
                  <a:t>≥0</a:t>
                </a:r>
                <a:r>
                  <a:rPr lang="zh-CN" altLang="zh-CN" sz="2400" b="1" dirty="0">
                    <a:solidFill>
                      <a:srgbClr val="FF6600"/>
                    </a:solidFill>
                  </a:rPr>
                  <a:t>）；</a:t>
                </a:r>
                <a:endParaRPr lang="en-US" altLang="zh-CN" sz="2400" b="1" dirty="0">
                  <a:solidFill>
                    <a:srgbClr val="FF6600"/>
                  </a:solidFill>
                  <a:latin typeface="Times New Roman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2400" b="1" dirty="0" smtClean="0">
                    <a:solidFill>
                      <a:srgbClr val="FF6600"/>
                    </a:solidFill>
                  </a:rPr>
                  <a:t>非负数的性质：</a:t>
                </a:r>
                <a:r>
                  <a:rPr lang="zh-CN" altLang="zh-CN" sz="2400" b="1" dirty="0" smtClean="0">
                    <a:solidFill>
                      <a:srgbClr val="FF6600"/>
                    </a:solidFill>
                  </a:rPr>
                  <a:t>若</a:t>
                </a:r>
                <a:r>
                  <a:rPr lang="zh-CN" altLang="zh-CN" sz="2400" b="1" dirty="0">
                    <a:solidFill>
                      <a:srgbClr val="FF6600"/>
                    </a:solidFill>
                  </a:rPr>
                  <a:t>几个非负数的和为</a:t>
                </a:r>
                <a:r>
                  <a:rPr lang="en-US" altLang="zh-CN" sz="2400" b="1" dirty="0">
                    <a:solidFill>
                      <a:srgbClr val="FF6600"/>
                    </a:solidFill>
                    <a:latin typeface="Times New Roman" pitchFamily="18" charset="0"/>
                  </a:rPr>
                  <a:t>0</a:t>
                </a:r>
                <a:r>
                  <a:rPr lang="zh-CN" altLang="zh-CN" sz="2400" b="1" dirty="0">
                    <a:solidFill>
                      <a:srgbClr val="FF6600"/>
                    </a:solidFill>
                  </a:rPr>
                  <a:t>，则每个非负数的值均为</a:t>
                </a:r>
                <a:r>
                  <a:rPr lang="en-US" altLang="zh-CN" sz="2400" b="1" dirty="0">
                    <a:solidFill>
                      <a:srgbClr val="FF6600"/>
                    </a:solidFill>
                    <a:latin typeface="Times New Roman" pitchFamily="18" charset="0"/>
                  </a:rPr>
                  <a:t>0</a:t>
                </a:r>
                <a:r>
                  <a:rPr lang="zh-CN" altLang="zh-CN" sz="2400" b="1" dirty="0" smtClean="0">
                    <a:solidFill>
                      <a:srgbClr val="FF6600"/>
                    </a:solidFill>
                  </a:rPr>
                  <a:t>，</a:t>
                </a:r>
                <a:endParaRPr lang="en-US" altLang="zh-CN" sz="2400" b="1" dirty="0" smtClean="0">
                  <a:solidFill>
                    <a:srgbClr val="FF6600"/>
                  </a:solidFill>
                </a:endParaRPr>
              </a:p>
            </p:txBody>
          </p:sp>
        </mc:Choice>
        <mc:Fallback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81" y="1124744"/>
                <a:ext cx="7574597" cy="2318520"/>
              </a:xfrm>
              <a:prstGeom prst="rect">
                <a:avLst/>
              </a:prstGeom>
              <a:blipFill rotWithShape="1">
                <a:blip r:embed="rId3"/>
                <a:stretch>
                  <a:fillRect l="-1046" r="-5310" b="-5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左大括号 7"/>
          <p:cNvSpPr/>
          <p:nvPr/>
        </p:nvSpPr>
        <p:spPr>
          <a:xfrm>
            <a:off x="1374160" y="1554164"/>
            <a:ext cx="45719" cy="4787899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文本框 99"/>
          <p:cNvSpPr txBox="1">
            <a:spLocks noChangeArrowheads="1"/>
          </p:cNvSpPr>
          <p:nvPr/>
        </p:nvSpPr>
        <p:spPr bwMode="auto">
          <a:xfrm>
            <a:off x="234584" y="2828925"/>
            <a:ext cx="113957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/>
              <a:t>实数的大小比较</a:t>
            </a:r>
            <a:endParaRPr lang="zh-CN" altLang="zh-CN" sz="2400" b="1"/>
          </a:p>
        </p:txBody>
      </p:sp>
      <p:sp>
        <p:nvSpPr>
          <p:cNvPr id="16" name="左大括号 15"/>
          <p:cNvSpPr/>
          <p:nvPr/>
        </p:nvSpPr>
        <p:spPr>
          <a:xfrm>
            <a:off x="3152234" y="3488421"/>
            <a:ext cx="52989" cy="1197879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2" name="文本框 2"/>
          <p:cNvSpPr txBox="1">
            <a:spLocks noChangeArrowheads="1"/>
          </p:cNvSpPr>
          <p:nvPr/>
        </p:nvSpPr>
        <p:spPr bwMode="auto">
          <a:xfrm>
            <a:off x="1594038" y="1149258"/>
            <a:ext cx="734613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>
                <a:solidFill>
                  <a:srgbClr val="C00000"/>
                </a:solidFill>
              </a:rPr>
              <a:t>数轴比较法</a:t>
            </a:r>
            <a:r>
              <a:rPr lang="zh-CN" altLang="zh-CN" sz="2400" b="1" dirty="0"/>
              <a:t>：数轴上两个点表示的数，右边的总比</a:t>
            </a:r>
            <a:r>
              <a:rPr lang="zh-CN" altLang="zh-CN" sz="2400" b="1" dirty="0" smtClean="0"/>
              <a:t>左边的</a:t>
            </a:r>
            <a:r>
              <a:rPr lang="zh-CN" altLang="en-US" sz="2400" b="1" dirty="0">
                <a:solidFill>
                  <a:srgbClr val="0066FF"/>
                </a:solidFill>
              </a:rPr>
              <a:t>大</a:t>
            </a:r>
            <a:r>
              <a:rPr lang="zh-CN" altLang="zh-CN" sz="2400" b="1" u="sng" dirty="0" smtClean="0">
                <a:latin typeface="宋体" panose="02010600030101010101" pitchFamily="2" charset="-122"/>
              </a:rPr>
              <a:t>　</a:t>
            </a:r>
            <a:r>
              <a:rPr lang="zh-CN" altLang="zh-CN" sz="2400" b="1" u="sng" dirty="0"/>
              <a:t>　</a:t>
            </a:r>
            <a:endParaRPr lang="zh-CN" altLang="en-US" dirty="0"/>
          </a:p>
        </p:txBody>
      </p:sp>
      <p:sp>
        <p:nvSpPr>
          <p:cNvPr id="24583" name="文本框 6"/>
          <p:cNvSpPr txBox="1">
            <a:spLocks noChangeArrowheads="1"/>
          </p:cNvSpPr>
          <p:nvPr/>
        </p:nvSpPr>
        <p:spPr bwMode="auto">
          <a:xfrm>
            <a:off x="1514006" y="2228760"/>
            <a:ext cx="80985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绝对值</a:t>
            </a:r>
            <a:r>
              <a:rPr lang="zh-CN" altLang="zh-CN" sz="2400" b="1" dirty="0" smtClean="0">
                <a:solidFill>
                  <a:srgbClr val="C00000"/>
                </a:solidFill>
              </a:rPr>
              <a:t>比较法</a:t>
            </a:r>
            <a:r>
              <a:rPr lang="zh-CN" altLang="zh-CN" sz="2400" b="1" dirty="0"/>
              <a:t>：正数＞</a:t>
            </a:r>
            <a:r>
              <a:rPr lang="en-US" altLang="zh-CN" sz="2400" b="1" dirty="0">
                <a:latin typeface="Times New Roman" panose="02020603050405020304" pitchFamily="18" charset="0"/>
              </a:rPr>
              <a:t>0</a:t>
            </a:r>
            <a:r>
              <a:rPr lang="zh-CN" altLang="zh-CN" sz="2400" b="1" dirty="0"/>
              <a:t>＞负数</a:t>
            </a:r>
            <a:r>
              <a:rPr lang="zh-CN" altLang="zh-CN" sz="2400" b="1" dirty="0" smtClean="0"/>
              <a:t>；</a:t>
            </a:r>
            <a:endParaRPr lang="en-US" altLang="zh-CN" sz="2400" b="1" dirty="0" smtClean="0"/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 smtClean="0">
                <a:solidFill>
                  <a:srgbClr val="0070C0"/>
                </a:solidFill>
              </a:rPr>
              <a:t>                           </a:t>
            </a:r>
            <a:r>
              <a:rPr lang="zh-CN" altLang="zh-CN" sz="2400" b="1" dirty="0" smtClean="0">
                <a:solidFill>
                  <a:srgbClr val="0000FF"/>
                </a:solidFill>
              </a:rPr>
              <a:t>两</a:t>
            </a:r>
            <a:r>
              <a:rPr lang="zh-CN" altLang="zh-CN" sz="2400" b="1" dirty="0">
                <a:solidFill>
                  <a:srgbClr val="0000FF"/>
                </a:solidFill>
              </a:rPr>
              <a:t>个负数比较大小，绝对值大的反而小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4584" name="文本框 8"/>
          <p:cNvSpPr txBox="1">
            <a:spLocks noChangeArrowheads="1"/>
          </p:cNvSpPr>
          <p:nvPr/>
        </p:nvSpPr>
        <p:spPr bwMode="auto">
          <a:xfrm>
            <a:off x="1368232" y="3488421"/>
            <a:ext cx="17840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求差</a:t>
            </a:r>
            <a:r>
              <a:rPr lang="zh-CN" altLang="zh-CN" sz="2400" b="1" dirty="0" smtClean="0">
                <a:solidFill>
                  <a:srgbClr val="C00000"/>
                </a:solidFill>
              </a:rPr>
              <a:t>比较法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4585" name="文本框 9"/>
          <p:cNvSpPr txBox="1">
            <a:spLocks noChangeArrowheads="1"/>
          </p:cNvSpPr>
          <p:nvPr/>
        </p:nvSpPr>
        <p:spPr bwMode="auto">
          <a:xfrm>
            <a:off x="3178480" y="3166158"/>
            <a:ext cx="2088628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</a:rPr>
              <a:t>a </a:t>
            </a:r>
            <a:r>
              <a:rPr lang="zh-CN" altLang="zh-CN" sz="2400" b="1" dirty="0" smtClean="0"/>
              <a:t>－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</a:rPr>
              <a:t>&gt;0</a:t>
            </a:r>
            <a:r>
              <a:rPr lang="en-US" altLang="zh-CN" sz="2400" b="1" dirty="0">
                <a:latin typeface="Cambria Math" panose="02040503050406030204" pitchFamily="18" charset="0"/>
              </a:rPr>
              <a:t>⇔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</a:rPr>
              <a:t>&gt;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endParaRPr lang="zh-CN" altLang="en-US" dirty="0"/>
          </a:p>
        </p:txBody>
      </p:sp>
      <p:sp>
        <p:nvSpPr>
          <p:cNvPr id="24586" name="文本框 11"/>
          <p:cNvSpPr txBox="1">
            <a:spLocks noChangeArrowheads="1"/>
          </p:cNvSpPr>
          <p:nvPr/>
        </p:nvSpPr>
        <p:spPr bwMode="auto">
          <a:xfrm>
            <a:off x="3245995" y="3643539"/>
            <a:ext cx="3810496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zh-CN" altLang="zh-CN" sz="2400" b="1" dirty="0"/>
              <a:t>－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r>
              <a:rPr lang="zh-CN" altLang="zh-CN" sz="2400" b="1" dirty="0"/>
              <a:t>＝</a:t>
            </a:r>
            <a:r>
              <a:rPr lang="en-US" altLang="zh-CN" sz="2400" b="1" dirty="0">
                <a:latin typeface="Times New Roman" panose="02020603050405020304" pitchFamily="18" charset="0"/>
              </a:rPr>
              <a:t>0</a:t>
            </a:r>
            <a:r>
              <a:rPr lang="en-US" altLang="zh-CN" sz="2400" b="1" dirty="0">
                <a:latin typeface="Cambria Math" panose="02040503050406030204" pitchFamily="18" charset="0"/>
              </a:rPr>
              <a:t>⇔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zh-CN" altLang="zh-CN" sz="2400" b="1" dirty="0"/>
              <a:t>＝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endParaRPr lang="zh-CN" altLang="en-US" dirty="0"/>
          </a:p>
        </p:txBody>
      </p:sp>
      <p:sp>
        <p:nvSpPr>
          <p:cNvPr id="24587" name="文本框 12"/>
          <p:cNvSpPr txBox="1">
            <a:spLocks noChangeArrowheads="1"/>
          </p:cNvSpPr>
          <p:nvPr/>
        </p:nvSpPr>
        <p:spPr bwMode="auto">
          <a:xfrm>
            <a:off x="3245995" y="4106315"/>
            <a:ext cx="3810496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zh-CN" altLang="zh-CN" sz="2400" b="1" dirty="0" smtClean="0"/>
              <a:t>－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</a:rPr>
              <a:t>&lt;0</a:t>
            </a:r>
            <a:r>
              <a:rPr lang="en-US" altLang="zh-CN" sz="2400" b="1" dirty="0">
                <a:latin typeface="Cambria Math" panose="02040503050406030204" pitchFamily="18" charset="0"/>
              </a:rPr>
              <a:t>⇔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zh-CN" altLang="zh-CN" sz="2400" b="1" dirty="0"/>
              <a:t>＜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endParaRPr lang="zh-CN" altLang="en-US" dirty="0"/>
          </a:p>
        </p:txBody>
      </p:sp>
      <p:sp>
        <p:nvSpPr>
          <p:cNvPr id="24588" name="文本框 16"/>
          <p:cNvSpPr txBox="1">
            <a:spLocks noChangeArrowheads="1"/>
          </p:cNvSpPr>
          <p:nvPr/>
        </p:nvSpPr>
        <p:spPr bwMode="auto">
          <a:xfrm>
            <a:off x="1501574" y="4594138"/>
            <a:ext cx="6974398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>
                <a:solidFill>
                  <a:srgbClr val="C00000"/>
                </a:solidFill>
              </a:rPr>
              <a:t>平方比较法</a:t>
            </a:r>
            <a:r>
              <a:rPr lang="zh-CN" altLang="zh-CN" sz="2400" b="1" dirty="0"/>
              <a:t>：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baseline="30000" dirty="0"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</a:rPr>
              <a:t>&gt;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400" b="1" baseline="30000" dirty="0"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Cambria Math" panose="02040503050406030204" pitchFamily="18" charset="0"/>
              </a:rPr>
              <a:t>⇒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</a:rPr>
              <a:t>&gt;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r>
              <a:rPr lang="zh-CN" altLang="zh-CN" sz="2400" b="1" dirty="0"/>
              <a:t>（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</a:rPr>
              <a:t>&gt;0</a:t>
            </a:r>
            <a:r>
              <a:rPr lang="zh-CN" altLang="zh-CN" sz="2400" b="1" dirty="0"/>
              <a:t>，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</a:rPr>
              <a:t>&gt;0</a:t>
            </a:r>
            <a:r>
              <a:rPr lang="zh-CN" altLang="zh-CN" sz="2400" b="1" dirty="0"/>
              <a:t>）（主要应用于二次根式估值及含有根式的数的大小比较）</a:t>
            </a:r>
            <a:endParaRPr lang="zh-CN" altLang="en-US" dirty="0"/>
          </a:p>
        </p:txBody>
      </p:sp>
      <p:sp>
        <p:nvSpPr>
          <p:cNvPr id="14" name="文本框 8"/>
          <p:cNvSpPr txBox="1">
            <a:spLocks noChangeArrowheads="1"/>
          </p:cNvSpPr>
          <p:nvPr/>
        </p:nvSpPr>
        <p:spPr bwMode="auto">
          <a:xfrm>
            <a:off x="1485112" y="5783624"/>
            <a:ext cx="4095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求商</a:t>
            </a:r>
            <a:r>
              <a:rPr lang="zh-CN" altLang="zh-CN" sz="2400" b="1" dirty="0" smtClean="0">
                <a:solidFill>
                  <a:srgbClr val="C00000"/>
                </a:solidFill>
              </a:rPr>
              <a:t>比较法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、特值法等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28" y="-172095"/>
            <a:ext cx="9144000" cy="814217"/>
            <a:chOff x="-71437" y="57150"/>
            <a:chExt cx="9144000" cy="814217"/>
          </a:xfrm>
        </p:grpSpPr>
        <p:pic>
          <p:nvPicPr>
            <p:cNvPr id="17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9" name="Rectangle 3"/>
          <p:cNvSpPr/>
          <p:nvPr/>
        </p:nvSpPr>
        <p:spPr>
          <a:xfrm>
            <a:off x="192269" y="687593"/>
            <a:ext cx="389882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比较实数大小的方法</a:t>
            </a:r>
            <a:endParaRPr lang="zh-CN" altLang="en-US" sz="24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/>
        </p:nvSpPr>
        <p:spPr>
          <a:xfrm>
            <a:off x="228600" y="234950"/>
            <a:ext cx="29162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2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中考探究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14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971599" y="1268760"/>
                <a:ext cx="6357727" cy="18065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 smtClean="0"/>
                  <a:t>例</a:t>
                </a:r>
                <a:r>
                  <a:rPr lang="en-US" altLang="zh-CN" sz="2400" b="1" dirty="0" smtClean="0"/>
                  <a:t>【</a:t>
                </a:r>
                <a:r>
                  <a:rPr lang="zh-CN" altLang="en-US" sz="2400" b="1" dirty="0" smtClean="0"/>
                  <a:t>天津</a:t>
                </a:r>
                <a:r>
                  <a:rPr lang="en-US" altLang="zh-CN" sz="2400" b="1" dirty="0" smtClean="0"/>
                  <a:t>】</a:t>
                </a:r>
                <a:r>
                  <a:rPr lang="zh-CN" altLang="zh-CN" sz="2400" b="1" dirty="0" smtClean="0"/>
                  <a:t>估计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4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>
                            <a:latin typeface="Cambria Math"/>
                          </a:rPr>
                          <m:t>𝟑𝟑</m:t>
                        </m:r>
                      </m:e>
                    </m:rad>
                  </m:oMath>
                </a14:m>
                <a:r>
                  <a:rPr lang="zh-CN" altLang="zh-CN" sz="2400" b="1" dirty="0"/>
                  <a:t>的值在（　　）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/>
                  <a:t>A</a:t>
                </a:r>
                <a:r>
                  <a:rPr lang="zh-CN" altLang="zh-CN" sz="2400" b="1" dirty="0"/>
                  <a:t>．</a:t>
                </a:r>
                <a:r>
                  <a:rPr lang="en-US" altLang="zh-CN" sz="2400" b="1" dirty="0"/>
                  <a:t>2</a:t>
                </a:r>
                <a:r>
                  <a:rPr lang="zh-CN" altLang="zh-CN" sz="2400" b="1" dirty="0"/>
                  <a:t>和</a:t>
                </a:r>
                <a:r>
                  <a:rPr lang="en-US" altLang="zh-CN" sz="2400" b="1" dirty="0"/>
                  <a:t>3</a:t>
                </a:r>
                <a:r>
                  <a:rPr lang="zh-CN" altLang="zh-CN" sz="2400" b="1" dirty="0"/>
                  <a:t>之间</a:t>
                </a:r>
                <a:r>
                  <a:rPr lang="en-US" altLang="zh-CN" sz="2400" b="1" dirty="0"/>
                  <a:t>	</a:t>
                </a:r>
                <a:r>
                  <a:rPr lang="en-US" altLang="zh-CN" sz="2400" b="1" dirty="0" smtClean="0"/>
                  <a:t>         B</a:t>
                </a:r>
                <a:r>
                  <a:rPr lang="zh-CN" altLang="zh-CN" sz="2400" b="1" dirty="0"/>
                  <a:t>．</a:t>
                </a:r>
                <a:r>
                  <a:rPr lang="en-US" altLang="zh-CN" sz="2400" b="1" dirty="0"/>
                  <a:t>3</a:t>
                </a:r>
                <a:r>
                  <a:rPr lang="zh-CN" altLang="zh-CN" sz="2400" b="1" dirty="0"/>
                  <a:t>和</a:t>
                </a:r>
                <a:r>
                  <a:rPr lang="en-US" altLang="zh-CN" sz="2400" b="1" dirty="0"/>
                  <a:t>4</a:t>
                </a:r>
                <a:r>
                  <a:rPr lang="zh-CN" altLang="zh-CN" sz="2400" b="1" dirty="0"/>
                  <a:t>之间</a:t>
                </a:r>
                <a:r>
                  <a:rPr lang="en-US" altLang="zh-CN" sz="2400" b="1" dirty="0"/>
                  <a:t>	</a:t>
                </a:r>
                <a:endParaRPr lang="en-US" altLang="zh-CN" sz="2400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 smtClean="0"/>
                  <a:t>C</a:t>
                </a:r>
                <a:r>
                  <a:rPr lang="zh-CN" altLang="zh-CN" sz="2400" b="1" dirty="0"/>
                  <a:t>．</a:t>
                </a:r>
                <a:r>
                  <a:rPr lang="en-US" altLang="zh-CN" sz="2400" b="1" dirty="0"/>
                  <a:t>4</a:t>
                </a:r>
                <a:r>
                  <a:rPr lang="zh-CN" altLang="zh-CN" sz="2400" b="1" dirty="0"/>
                  <a:t>和</a:t>
                </a:r>
                <a:r>
                  <a:rPr lang="en-US" altLang="zh-CN" sz="2400" b="1" dirty="0"/>
                  <a:t>5</a:t>
                </a:r>
                <a:r>
                  <a:rPr lang="zh-CN" altLang="zh-CN" sz="2400" b="1" dirty="0"/>
                  <a:t>之间</a:t>
                </a:r>
                <a:r>
                  <a:rPr lang="en-US" altLang="zh-CN" sz="2400" b="1" dirty="0"/>
                  <a:t>	</a:t>
                </a:r>
                <a:r>
                  <a:rPr lang="en-US" altLang="zh-CN" sz="2400" b="1" dirty="0" smtClean="0"/>
                  <a:t>         D</a:t>
                </a:r>
                <a:r>
                  <a:rPr lang="zh-CN" altLang="zh-CN" sz="2400" b="1" dirty="0"/>
                  <a:t>．</a:t>
                </a:r>
                <a:r>
                  <a:rPr lang="en-US" altLang="zh-CN" sz="2400" b="1" dirty="0"/>
                  <a:t>5</a:t>
                </a:r>
                <a:r>
                  <a:rPr lang="zh-CN" altLang="zh-CN" sz="2400" b="1" dirty="0"/>
                  <a:t>和</a:t>
                </a:r>
                <a:r>
                  <a:rPr lang="en-US" altLang="zh-CN" sz="2400" b="1" dirty="0"/>
                  <a:t>6</a:t>
                </a:r>
                <a:r>
                  <a:rPr lang="zh-CN" altLang="zh-CN" sz="2400" b="1" dirty="0" smtClean="0"/>
                  <a:t>之间</a:t>
                </a:r>
                <a:endParaRPr lang="zh-CN" altLang="zh-CN" sz="2400" b="1" dirty="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599" y="1268760"/>
                <a:ext cx="6357727" cy="1806585"/>
              </a:xfrm>
              <a:prstGeom prst="rect">
                <a:avLst/>
              </a:prstGeom>
              <a:blipFill rotWithShape="1">
                <a:blip r:embed="rId2"/>
                <a:stretch>
                  <a:fillRect l="-1438" b="-67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981354" y="3356992"/>
                <a:ext cx="6347973" cy="2948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kern="0" dirty="0" smtClean="0">
                    <a:solidFill>
                      <a:srgbClr val="0000CC"/>
                    </a:solidFill>
                    <a:latin typeface="宋体" panose="02010600030101010101" pitchFamily="2" charset="-122"/>
                    <a:ea typeface="+mn-ea"/>
                  </a:rPr>
                  <a:t>解析：因为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b="1" i="1" kern="0">
                                <a:solidFill>
                                  <a:srgbClr val="0000CC"/>
                                </a:solidFill>
                                <a:latin typeface="Cambria Math"/>
                                <a:ea typeface="+mn-ea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altLang="zh-CN" sz="2400" b="1" i="1" kern="0">
                                    <a:solidFill>
                                      <a:srgbClr val="0000CC"/>
                                    </a:solidFill>
                                    <a:latin typeface="Cambria Math"/>
                                    <a:ea typeface="+mn-ea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sz="2400" b="1" i="1" kern="0">
                                    <a:solidFill>
                                      <a:srgbClr val="0000CC"/>
                                    </a:solidFill>
                                    <a:latin typeface="Cambria Math"/>
                                    <a:ea typeface="+mn-ea"/>
                                  </a:rPr>
                                  <m:t>33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  <m:t>2</m:t>
                        </m:r>
                      </m:sup>
                    </m:sSup>
                    <m:r>
                      <a:rPr lang="en-US" altLang="zh-CN" sz="2400" b="1" i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 </m:t>
                    </m:r>
                  </m:oMath>
                </a14:m>
                <a:r>
                  <a:rPr lang="en-US" altLang="zh-CN" sz="2400" b="1" i="1" kern="0" dirty="0">
                    <a:solidFill>
                      <a:srgbClr val="0000CC"/>
                    </a:solidFill>
                    <a:latin typeface="Cambria Math"/>
                    <a:ea typeface="+mn-ea"/>
                  </a:rPr>
                  <a:t>=</a:t>
                </a:r>
                <a:r>
                  <a:rPr lang="en-US" altLang="zh-CN" sz="2400" b="1" kern="0" dirty="0">
                    <a:solidFill>
                      <a:srgbClr val="0000CC"/>
                    </a:solidFill>
                    <a:latin typeface="Cambria Math"/>
                    <a:ea typeface="+mn-ea"/>
                  </a:rPr>
                  <a:t>33</a:t>
                </a:r>
                <a:r>
                  <a:rPr lang="zh-CN" altLang="en-US" sz="2400" b="1" i="1" kern="0" dirty="0">
                    <a:solidFill>
                      <a:srgbClr val="0000CC"/>
                    </a:solidFill>
                    <a:latin typeface="Cambria Math"/>
                    <a:ea typeface="+mn-ea"/>
                  </a:rPr>
                  <a:t>，</a:t>
                </a:r>
                <a:endParaRPr lang="en-US" altLang="zh-CN" sz="2400" b="1" i="1" kern="0" dirty="0" smtClean="0">
                  <a:solidFill>
                    <a:srgbClr val="0000CC"/>
                  </a:solidFill>
                  <a:latin typeface="Cambria Math"/>
                  <a:ea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kern="0" dirty="0" smtClean="0">
                    <a:solidFill>
                      <a:srgbClr val="0000CC"/>
                    </a:solidFill>
                    <a:ea typeface="+mn-ea"/>
                  </a:rPr>
                  <a:t>          又因为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</m:ctrlPr>
                      </m:sSupPr>
                      <m:e>
                        <m: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  <m:t>𝟓</m:t>
                        </m:r>
                      </m:e>
                      <m:sup>
                        <m: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  <m:t>𝟐</m:t>
                        </m:r>
                      </m:sup>
                    </m:sSup>
                    <m:r>
                      <a:rPr lang="en-US" altLang="zh-CN" sz="2400" b="1" i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=</m:t>
                    </m:r>
                    <m:r>
                      <a:rPr lang="en-US" altLang="zh-CN" sz="2400" b="1" i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𝟐𝟓</m:t>
                    </m:r>
                    <m:r>
                      <a:rPr lang="zh-CN" altLang="en-US" sz="2400" b="1" i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，</m:t>
                    </m:r>
                    <m:sSup>
                      <m:sSupPr>
                        <m:ctrlP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</m:ctrlPr>
                      </m:sSupPr>
                      <m:e>
                        <m: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  <m:t>𝟔</m:t>
                        </m:r>
                      </m:e>
                      <m:sup>
                        <m:r>
                          <a:rPr lang="en-US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  <m:t>𝟐</m:t>
                        </m:r>
                      </m:sup>
                    </m:sSup>
                    <m:r>
                      <a:rPr lang="en-US" altLang="zh-CN" sz="2400" b="1" i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=</m:t>
                    </m:r>
                    <m:r>
                      <a:rPr lang="en-US" altLang="zh-CN" sz="2400" b="1" i="1" kern="0">
                        <a:solidFill>
                          <a:srgbClr val="0000CC"/>
                        </a:solidFill>
                        <a:latin typeface="Cambria Math"/>
                        <a:ea typeface="+mn-ea"/>
                      </a:rPr>
                      <m:t>𝟑𝟔</m:t>
                    </m:r>
                  </m:oMath>
                </a14:m>
                <a:endParaRPr lang="en-US" altLang="zh-CN" sz="2400" b="1" i="1" kern="0" dirty="0" smtClean="0">
                  <a:solidFill>
                    <a:srgbClr val="0000CC"/>
                  </a:solidFill>
                  <a:latin typeface="Cambria Math"/>
                  <a:ea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kern="0" dirty="0">
                    <a:solidFill>
                      <a:srgbClr val="0000CC"/>
                    </a:solidFill>
                    <a:latin typeface="Cambria Math"/>
                    <a:ea typeface="+mn-ea"/>
                  </a:rPr>
                  <a:t> </a:t>
                </a:r>
                <a:r>
                  <a:rPr lang="en-US" altLang="zh-CN" sz="2400" b="1" kern="0" dirty="0" smtClean="0">
                    <a:solidFill>
                      <a:srgbClr val="0000CC"/>
                    </a:solidFill>
                    <a:latin typeface="Cambria Math"/>
                    <a:ea typeface="+mn-ea"/>
                  </a:rPr>
                  <a:t>                </a:t>
                </a:r>
                <a:r>
                  <a:rPr lang="zh-CN" altLang="en-US" sz="2400" b="1" kern="0" dirty="0" smtClean="0">
                    <a:solidFill>
                      <a:srgbClr val="0000CC"/>
                    </a:solidFill>
                    <a:latin typeface="Cambria Math"/>
                    <a:ea typeface="+mn-ea"/>
                  </a:rPr>
                  <a:t>所以</a:t>
                </a:r>
                <a:r>
                  <a:rPr lang="en-US" altLang="zh-CN" sz="2400" b="1" kern="0" dirty="0" smtClean="0">
                    <a:solidFill>
                      <a:srgbClr val="0000CC"/>
                    </a:solidFill>
                    <a:latin typeface="Cambria Math"/>
                    <a:ea typeface="+mn-ea"/>
                  </a:rPr>
                  <a:t>  25&lt;33&lt;36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kern="0" dirty="0" smtClean="0">
                    <a:solidFill>
                      <a:srgbClr val="0000CC"/>
                    </a:solidFill>
                    <a:latin typeface="Cambria Math"/>
                    <a:ea typeface="+mn-ea"/>
                  </a:rPr>
                  <a:t>                </a:t>
                </a:r>
                <a:r>
                  <a:rPr lang="zh-CN" altLang="en-US" sz="2400" b="1" kern="0" dirty="0" smtClean="0">
                    <a:solidFill>
                      <a:srgbClr val="0000CC"/>
                    </a:solidFill>
                    <a:latin typeface="Cambria Math"/>
                    <a:ea typeface="+mn-ea"/>
                  </a:rPr>
                  <a:t>所以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400" b="1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</m:ctrlPr>
                      </m:radPr>
                      <m:deg/>
                      <m:e>
                        <m:r>
                          <a:rPr lang="en-US" altLang="zh-CN" sz="2400" b="0" i="1" kern="0">
                            <a:solidFill>
                              <a:srgbClr val="0000CC"/>
                            </a:solidFill>
                            <a:latin typeface="Cambria Math"/>
                            <a:ea typeface="+mn-ea"/>
                          </a:rPr>
                          <m:t>33</m:t>
                        </m:r>
                      </m:e>
                    </m:rad>
                  </m:oMath>
                </a14:m>
                <a:r>
                  <a:rPr lang="zh-CN" altLang="zh-CN" sz="2400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+mn-ea"/>
                  </a:rPr>
                  <a:t>的值</a:t>
                </a:r>
                <a:r>
                  <a:rPr lang="zh-CN" altLang="zh-CN" sz="2400" b="1" kern="0" dirty="0" smtClean="0">
                    <a:solidFill>
                      <a:srgbClr val="0000CC"/>
                    </a:solidFill>
                    <a:latin typeface="宋体" panose="02010600030101010101" pitchFamily="2" charset="-122"/>
                    <a:ea typeface="+mn-ea"/>
                  </a:rPr>
                  <a:t>在</a:t>
                </a:r>
                <a:r>
                  <a:rPr lang="en-US" altLang="zh-CN" sz="2400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+mn-ea"/>
                  </a:rPr>
                  <a:t>5</a:t>
                </a:r>
                <a:r>
                  <a:rPr lang="zh-CN" altLang="zh-CN" sz="2400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+mn-ea"/>
                  </a:rPr>
                  <a:t>和</a:t>
                </a:r>
                <a:r>
                  <a:rPr lang="en-US" altLang="zh-CN" sz="2400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+mn-ea"/>
                  </a:rPr>
                  <a:t>6</a:t>
                </a:r>
                <a:r>
                  <a:rPr lang="zh-CN" altLang="zh-CN" sz="2400" b="1" kern="0" dirty="0">
                    <a:solidFill>
                      <a:srgbClr val="0000CC"/>
                    </a:solidFill>
                    <a:latin typeface="宋体" panose="02010600030101010101" pitchFamily="2" charset="-122"/>
                    <a:ea typeface="+mn-ea"/>
                  </a:rPr>
                  <a:t>之间</a:t>
                </a:r>
              </a:p>
              <a:p>
                <a:endParaRPr lang="zh-CN" altLang="en-US" sz="2400" b="1" kern="0" dirty="0">
                  <a:solidFill>
                    <a:srgbClr val="0000CC"/>
                  </a:solidFill>
                  <a:latin typeface="宋体" panose="02010600030101010101" pitchFamily="2" charset="-122"/>
                  <a:ea typeface="+mn-ea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354" y="3356992"/>
                <a:ext cx="6347973" cy="2948564"/>
              </a:xfrm>
              <a:prstGeom prst="rect">
                <a:avLst/>
              </a:prstGeom>
              <a:blipFill rotWithShape="1">
                <a:blip r:embed="rId3"/>
                <a:stretch>
                  <a:fillRect l="-15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085480"/>
            <a:ext cx="90730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 smtClean="0"/>
              <a:t>例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天津</a:t>
            </a:r>
            <a:r>
              <a:rPr lang="en-US" altLang="zh-CN" dirty="0" smtClean="0"/>
              <a:t>】</a:t>
            </a:r>
            <a:r>
              <a:rPr lang="zh-CN" altLang="zh-CN" dirty="0" smtClean="0"/>
              <a:t>若</a:t>
            </a:r>
            <a:r>
              <a:rPr lang="en-US" altLang="zh-CN" dirty="0"/>
              <a:t>0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r>
              <a:rPr lang="zh-CN" altLang="zh-CN" dirty="0"/>
              <a:t>＜</a:t>
            </a:r>
            <a:r>
              <a:rPr lang="en-US" altLang="zh-CN" dirty="0"/>
              <a:t>1</a:t>
            </a:r>
            <a:r>
              <a:rPr lang="zh-CN" altLang="zh-CN" dirty="0"/>
              <a:t>，则</a:t>
            </a:r>
            <a:r>
              <a:rPr lang="en-US" altLang="zh-CN" dirty="0"/>
              <a:t>x</a:t>
            </a:r>
            <a:r>
              <a:rPr lang="zh-CN" altLang="zh-CN" dirty="0"/>
              <a:t>，</a:t>
            </a:r>
            <a:r>
              <a:rPr lang="en-US" altLang="zh-CN" dirty="0"/>
              <a:t>x</a:t>
            </a:r>
            <a:r>
              <a:rPr lang="en-US" altLang="zh-CN" baseline="30000" dirty="0"/>
              <a:t>2</a:t>
            </a:r>
            <a:r>
              <a:rPr lang="zh-CN" altLang="zh-CN" dirty="0"/>
              <a:t>，</a:t>
            </a:r>
            <a:r>
              <a:rPr lang="en-US" altLang="zh-CN" dirty="0"/>
              <a:t>x</a:t>
            </a:r>
            <a:r>
              <a:rPr lang="en-US" altLang="zh-CN" baseline="30000" dirty="0"/>
              <a:t>3</a:t>
            </a:r>
            <a:r>
              <a:rPr lang="zh-CN" altLang="zh-CN" dirty="0"/>
              <a:t>的大小关系是</a:t>
            </a:r>
            <a:endParaRPr lang="zh-CN" altLang="zh-CN" dirty="0"/>
          </a:p>
          <a:p>
            <a:pPr>
              <a:lnSpc>
                <a:spcPct val="200000"/>
              </a:lnSpc>
            </a:pPr>
            <a:r>
              <a:rPr lang="zh-CN" altLang="zh-CN" dirty="0"/>
              <a:t>（</a:t>
            </a:r>
            <a:r>
              <a:rPr lang="en-US" altLang="zh-CN" dirty="0"/>
              <a:t>A</a:t>
            </a:r>
            <a:r>
              <a:rPr lang="zh-CN" altLang="zh-CN" dirty="0"/>
              <a:t>）</a:t>
            </a:r>
            <a:r>
              <a:rPr lang="en-US" altLang="zh-CN" dirty="0"/>
              <a:t>x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r>
              <a:rPr lang="en-US" altLang="zh-CN" baseline="30000" dirty="0"/>
              <a:t>2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r>
              <a:rPr lang="en-US" altLang="zh-CN" baseline="30000" dirty="0"/>
              <a:t>3</a:t>
            </a:r>
            <a:r>
              <a:rPr lang="en-US" altLang="zh-CN" dirty="0"/>
              <a:t>     </a:t>
            </a:r>
            <a:r>
              <a:rPr lang="zh-CN" altLang="zh-CN" dirty="0"/>
              <a:t>（</a:t>
            </a:r>
            <a:r>
              <a:rPr lang="en-US" altLang="zh-CN" dirty="0"/>
              <a:t>B</a:t>
            </a:r>
            <a:r>
              <a:rPr lang="zh-CN" altLang="zh-CN" dirty="0"/>
              <a:t>）</a:t>
            </a:r>
            <a:r>
              <a:rPr lang="en-US" altLang="zh-CN" dirty="0"/>
              <a:t>x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r>
              <a:rPr lang="en-US" altLang="zh-CN" baseline="30000" dirty="0"/>
              <a:t>3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r>
              <a:rPr lang="en-US" altLang="zh-CN" baseline="30000" dirty="0"/>
              <a:t>2</a:t>
            </a:r>
            <a:r>
              <a:rPr lang="en-US" altLang="zh-CN" dirty="0"/>
              <a:t>   </a:t>
            </a:r>
            <a:r>
              <a:rPr lang="zh-CN" altLang="zh-CN" dirty="0"/>
              <a:t>（</a:t>
            </a:r>
            <a:r>
              <a:rPr lang="en-US" altLang="zh-CN" dirty="0"/>
              <a:t>C</a:t>
            </a:r>
            <a:r>
              <a:rPr lang="zh-CN" altLang="zh-CN" dirty="0"/>
              <a:t>）</a:t>
            </a:r>
            <a:r>
              <a:rPr lang="en-US" altLang="zh-CN" dirty="0"/>
              <a:t>x</a:t>
            </a:r>
            <a:r>
              <a:rPr lang="en-US" altLang="zh-CN" baseline="30000" dirty="0"/>
              <a:t>3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r>
              <a:rPr lang="en-US" altLang="zh-CN" baseline="30000" dirty="0"/>
              <a:t>2</a:t>
            </a:r>
            <a:r>
              <a:rPr lang="zh-CN" altLang="zh-CN" dirty="0"/>
              <a:t>＜</a:t>
            </a:r>
            <a:r>
              <a:rPr lang="en-US" altLang="zh-CN" dirty="0"/>
              <a:t>x   </a:t>
            </a:r>
            <a:r>
              <a:rPr lang="zh-CN" altLang="zh-CN" dirty="0"/>
              <a:t>（</a:t>
            </a:r>
            <a:r>
              <a:rPr lang="en-US" altLang="zh-CN" dirty="0"/>
              <a:t>D</a:t>
            </a:r>
            <a:r>
              <a:rPr lang="zh-CN" altLang="zh-CN" dirty="0"/>
              <a:t>）</a:t>
            </a:r>
            <a:r>
              <a:rPr lang="en-US" altLang="zh-CN" dirty="0"/>
              <a:t>x</a:t>
            </a:r>
            <a:r>
              <a:rPr lang="en-US" altLang="zh-CN" baseline="30000" dirty="0"/>
              <a:t>2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r>
              <a:rPr lang="en-US" altLang="zh-CN" baseline="30000" dirty="0"/>
              <a:t>3</a:t>
            </a:r>
            <a:r>
              <a:rPr lang="zh-CN" altLang="zh-CN" dirty="0"/>
              <a:t>＜</a:t>
            </a:r>
            <a:r>
              <a:rPr lang="en-US" altLang="zh-CN" dirty="0"/>
              <a:t>x</a:t>
            </a:r>
            <a:endParaRPr lang="zh-CN" altLang="zh-C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/>
              <p:cNvSpPr/>
              <p:nvPr/>
            </p:nvSpPr>
            <p:spPr>
              <a:xfrm>
                <a:off x="1043608" y="2780928"/>
                <a:ext cx="6480720" cy="22127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:r>
                  <a:rPr lang="zh-CN" altLang="en-US" b="1" dirty="0" smtClean="0">
                    <a:solidFill>
                      <a:srgbClr val="0000FF"/>
                    </a:solidFill>
                  </a:rPr>
                  <a:t>解法：本题可以用特值法：</a:t>
                </a:r>
                <a:endParaRPr lang="en-US" altLang="zh-CN" b="1" dirty="0">
                  <a:solidFill>
                    <a:srgbClr val="0000FF"/>
                  </a:solidFill>
                </a:endParaRPr>
              </a:p>
              <a:p>
                <a:pPr lvl="0">
                  <a:lnSpc>
                    <a:spcPct val="200000"/>
                  </a:lnSpc>
                </a:pPr>
                <a:r>
                  <a:rPr lang="zh-CN" altLang="en-US" b="1" dirty="0">
                    <a:solidFill>
                      <a:srgbClr val="0000FF"/>
                    </a:solidFill>
                  </a:rPr>
                  <a:t>令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altLang="zh-CN" b="1" i="1">
                        <a:solidFill>
                          <a:srgbClr val="0000FF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zh-CN" altLang="en-US" b="1" dirty="0">
                    <a:solidFill>
                      <a:srgbClr val="0000FF"/>
                    </a:solidFill>
                  </a:rPr>
                  <a:t>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altLang="zh-CN" b="1" i="1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zh-CN" altLang="en-US" b="1" dirty="0">
                    <a:solidFill>
                      <a:srgbClr val="0000FF"/>
                    </a:solidFill>
                  </a:rPr>
                  <a:t> </a:t>
                </a:r>
                <a:r>
                  <a:rPr lang="en-US" altLang="zh-CN" b="1" dirty="0">
                    <a:solidFill>
                      <a:srgbClr val="0000FF"/>
                    </a:solidFill>
                  </a:rPr>
                  <a:t>,</a:t>
                </a:r>
                <a:r>
                  <a:rPr lang="zh-CN" altLang="en-US" b="1" dirty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altLang="zh-CN" b="1" i="1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altLang="zh-CN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 lvl="0">
                  <a:lnSpc>
                    <a:spcPct val="200000"/>
                  </a:lnSpc>
                </a:pPr>
                <a:r>
                  <a:rPr lang="zh-CN" altLang="en-US" b="1" dirty="0" smtClean="0">
                    <a:solidFill>
                      <a:srgbClr val="0000FF"/>
                    </a:solidFill>
                  </a:rPr>
                  <a:t>所以：选</a:t>
                </a:r>
                <a:r>
                  <a:rPr lang="en-US" altLang="zh-CN" b="1" dirty="0" smtClean="0">
                    <a:solidFill>
                      <a:srgbClr val="0000FF"/>
                    </a:solidFill>
                  </a:rPr>
                  <a:t>C</a:t>
                </a: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780928"/>
                <a:ext cx="6480720" cy="2212785"/>
              </a:xfrm>
              <a:prstGeom prst="rect">
                <a:avLst/>
              </a:prstGeom>
              <a:blipFill rotWithShape="1">
                <a:blip r:embed="rId1"/>
                <a:stretch>
                  <a:fillRect l="-941" b="-3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5" name="组合 4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6" name="图片 12" descr="2020试题研究版式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098352" y="5301208"/>
            <a:ext cx="35397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b="1" dirty="0">
                <a:solidFill>
                  <a:srgbClr val="0000FF"/>
                </a:solidFill>
              </a:rPr>
              <a:t>你也可以试试作差法，求商法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2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61793" name="Group 353"/>
          <p:cNvGraphicFramePr>
            <a:graphicFrameLocks noGrp="1"/>
          </p:cNvGraphicFramePr>
          <p:nvPr/>
        </p:nvGraphicFramePr>
        <p:xfrm>
          <a:off x="323850" y="1949797"/>
          <a:ext cx="8424614" cy="4091887"/>
        </p:xfrm>
        <a:graphic>
          <a:graphicData uri="http://schemas.openxmlformats.org/drawingml/2006/table">
            <a:tbl>
              <a:tblPr/>
              <a:tblGrid>
                <a:gridCol w="863774"/>
                <a:gridCol w="7560840"/>
              </a:tblGrid>
              <a:tr h="4113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内容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659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运算范</a:t>
                      </a: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围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在实数范围内，加、减、乘、除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除数不为零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、乘方都可以进行，但开方运算不一定能进行，正实数和零总能进行开方运算，而负实数只能开奇次方，不能开偶次方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4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运算性质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有理数的一切运算性质及运算律都适用于实数运算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加法交换律、加法结合律、乘法交换律、乘法结合律、乘法对加法的分配律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08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运算顺</a:t>
                      </a: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序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先算乘方、开方，再算乘除，最后算加减，有括号的要先算括号内的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-12395" y="0"/>
            <a:ext cx="9144000" cy="814217"/>
            <a:chOff x="-71437" y="57150"/>
            <a:chExt cx="9144000" cy="814217"/>
          </a:xfrm>
        </p:grpSpPr>
        <p:pic>
          <p:nvPicPr>
            <p:cNvPr id="15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7" name="Rectangle 3"/>
          <p:cNvSpPr/>
          <p:nvPr/>
        </p:nvSpPr>
        <p:spPr>
          <a:xfrm>
            <a:off x="228735" y="1180916"/>
            <a:ext cx="266130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实数的运算</a:t>
            </a:r>
            <a:endParaRPr lang="zh-CN" altLang="en-US" sz="2400" b="1" dirty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/>
          <p:nvPr/>
        </p:nvSpPr>
        <p:spPr>
          <a:xfrm>
            <a:off x="228600" y="234950"/>
            <a:ext cx="4056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1870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中考复习专题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4311" y="4221088"/>
            <a:ext cx="61414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教材链接：七（上）第二章整式的加减、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    </a:t>
            </a:r>
            <a:r>
              <a:rPr lang="zh-CN" altLang="en-US" dirty="0" smtClean="0"/>
              <a:t>八（上）第十四章整式的乘法与因式分解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2508" y="2939492"/>
            <a:ext cx="846645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第二讲：整式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 bwMode="auto">
          <a:xfrm>
            <a:off x="4682147" y="3265489"/>
            <a:ext cx="1209832" cy="695325"/>
            <a:chOff x="11069" y="4790"/>
            <a:chExt cx="2542" cy="1096"/>
          </a:xfrm>
        </p:grpSpPr>
        <p:sp>
          <p:nvSpPr>
            <p:cNvPr id="30811" name="MMConnector"/>
            <p:cNvSpPr>
              <a:spLocks noChangeArrowheads="1"/>
            </p:cNvSpPr>
            <p:nvPr/>
          </p:nvSpPr>
          <p:spPr bwMode="auto">
            <a:xfrm>
              <a:off x="11069" y="5456"/>
              <a:ext cx="1082" cy="23"/>
            </a:xfrm>
            <a:custGeom>
              <a:avLst/>
              <a:gdLst>
                <a:gd name="T0" fmla="*/ 223 w 478800"/>
                <a:gd name="T1" fmla="*/ 0 h 7600"/>
                <a:gd name="T2" fmla="*/ 1305 w 478800"/>
                <a:gd name="T3" fmla="*/ 0 h 76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8800" h="7600" fill="none">
                  <a:moveTo>
                    <a:pt x="98800" y="0"/>
                  </a:moveTo>
                  <a:cubicBezTo>
                    <a:pt x="265435" y="0"/>
                    <a:pt x="421518" y="0"/>
                    <a:pt x="577600" y="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2" name="MainTopic"/>
            <p:cNvSpPr>
              <a:spLocks noChangeArrowheads="1"/>
            </p:cNvSpPr>
            <p:nvPr/>
          </p:nvSpPr>
          <p:spPr bwMode="auto">
            <a:xfrm>
              <a:off x="12269" y="4790"/>
              <a:ext cx="1343" cy="1097"/>
            </a:xfrm>
            <a:custGeom>
              <a:avLst/>
              <a:gdLst>
                <a:gd name="T0" fmla="*/ 0 w 904400"/>
                <a:gd name="T1" fmla="*/ 0 h 281200"/>
                <a:gd name="T2" fmla="*/ 904400 w 904400"/>
                <a:gd name="T3" fmla="*/ 281200 h 281200"/>
              </a:gdLst>
              <a:ahLst/>
              <a:cxnLst/>
              <a:rect l="T0" t="T1" r="T2" b="T3"/>
              <a:pathLst>
                <a:path w="904400" h="281200">
                  <a:moveTo>
                    <a:pt x="30400" y="0"/>
                  </a:moveTo>
                  <a:lnTo>
                    <a:pt x="874000" y="0"/>
                  </a:lnTo>
                  <a:cubicBezTo>
                    <a:pt x="890781" y="0"/>
                    <a:pt x="904400" y="13619"/>
                    <a:pt x="904400" y="30400"/>
                  </a:cubicBezTo>
                  <a:lnTo>
                    <a:pt x="904400" y="250800"/>
                  </a:lnTo>
                  <a:cubicBezTo>
                    <a:pt x="904400" y="267581"/>
                    <a:pt x="890781" y="281200"/>
                    <a:pt x="8740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整式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的运算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2834095" y="2559296"/>
            <a:ext cx="1958833" cy="666750"/>
            <a:chOff x="6267" y="4475"/>
            <a:chExt cx="4115" cy="1050"/>
          </a:xfrm>
        </p:grpSpPr>
        <p:sp>
          <p:nvSpPr>
            <p:cNvPr id="30809" name="MMConnector"/>
            <p:cNvSpPr>
              <a:spLocks noChangeArrowheads="1"/>
            </p:cNvSpPr>
            <p:nvPr/>
          </p:nvSpPr>
          <p:spPr bwMode="auto">
            <a:xfrm>
              <a:off x="9300" y="5274"/>
              <a:ext cx="1082" cy="150"/>
            </a:xfrm>
            <a:custGeom>
              <a:avLst/>
              <a:gdLst>
                <a:gd name="T0" fmla="*/ -223 w 478800"/>
                <a:gd name="T1" fmla="*/ -31 h 48771"/>
                <a:gd name="T2" fmla="*/ -1305 w 478800"/>
                <a:gd name="T3" fmla="*/ -181 h 4877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8800" h="48771" fill="none">
                  <a:moveTo>
                    <a:pt x="-98800" y="-10129"/>
                  </a:moveTo>
                  <a:cubicBezTo>
                    <a:pt x="-257690" y="-35842"/>
                    <a:pt x="-409951" y="-58900"/>
                    <a:pt x="-577600" y="-5890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0" name="MainTopic"/>
            <p:cNvSpPr>
              <a:spLocks noChangeArrowheads="1"/>
            </p:cNvSpPr>
            <p:nvPr/>
          </p:nvSpPr>
          <p:spPr bwMode="auto">
            <a:xfrm>
              <a:off x="6267" y="4475"/>
              <a:ext cx="2001" cy="1050"/>
            </a:xfrm>
            <a:custGeom>
              <a:avLst/>
              <a:gdLst>
                <a:gd name="T0" fmla="*/ 0 w 1147600"/>
                <a:gd name="T1" fmla="*/ 0 h 281200"/>
                <a:gd name="T2" fmla="*/ 1147600 w 1147600"/>
                <a:gd name="T3" fmla="*/ 281200 h 281200"/>
              </a:gdLst>
              <a:ahLst/>
              <a:cxnLst/>
              <a:rect l="T0" t="T1" r="T2" b="T3"/>
              <a:pathLst>
                <a:path w="1147600" h="281200">
                  <a:moveTo>
                    <a:pt x="30400" y="0"/>
                  </a:moveTo>
                  <a:lnTo>
                    <a:pt x="1117200" y="0"/>
                  </a:lnTo>
                  <a:cubicBezTo>
                    <a:pt x="1133981" y="0"/>
                    <a:pt x="1147600" y="13619"/>
                    <a:pt x="1147600" y="30400"/>
                  </a:cubicBezTo>
                  <a:lnTo>
                    <a:pt x="1147600" y="250800"/>
                  </a:lnTo>
                  <a:cubicBezTo>
                    <a:pt x="1147600" y="267581"/>
                    <a:pt x="1133981" y="281200"/>
                    <a:pt x="11172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整式及其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sz="24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相关概念</a:t>
              </a:r>
              <a:endParaRPr lang="zh-CN" altLang="zh-CN" sz="24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1422511" y="1650601"/>
            <a:ext cx="1402525" cy="2139950"/>
            <a:chOff x="4759" y="3721"/>
            <a:chExt cx="1674" cy="3368"/>
          </a:xfrm>
        </p:grpSpPr>
        <p:grpSp>
          <p:nvGrpSpPr>
            <p:cNvPr id="30795" name="组合 7"/>
            <p:cNvGrpSpPr/>
            <p:nvPr/>
          </p:nvGrpSpPr>
          <p:grpSpPr bwMode="auto">
            <a:xfrm>
              <a:off x="4758" y="3721"/>
              <a:ext cx="1673" cy="1771"/>
              <a:chOff x="4759" y="3721"/>
              <a:chExt cx="1674" cy="1772"/>
            </a:xfrm>
          </p:grpSpPr>
          <p:sp>
            <p:nvSpPr>
              <p:cNvPr id="30805" name="MMConnector"/>
              <p:cNvSpPr>
                <a:spLocks noChangeArrowheads="1"/>
              </p:cNvSpPr>
              <p:nvPr/>
            </p:nvSpPr>
            <p:spPr bwMode="auto">
              <a:xfrm>
                <a:off x="5969" y="4693"/>
                <a:ext cx="464" cy="800"/>
              </a:xfrm>
              <a:custGeom>
                <a:avLst/>
                <a:gdLst>
                  <a:gd name="T0" fmla="*/ 232 w 205200"/>
                  <a:gd name="T1" fmla="*/ 400 h 260300"/>
                  <a:gd name="T2" fmla="*/ -232 w 205200"/>
                  <a:gd name="T3" fmla="*/ -400 h 2603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60300" fill="none">
                    <a:moveTo>
                      <a:pt x="102600" y="130150"/>
                    </a:moveTo>
                    <a:cubicBezTo>
                      <a:pt x="-8893" y="130150"/>
                      <a:pt x="27591" y="-130150"/>
                      <a:pt x="-102600" y="-1301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806" name="SubTopic"/>
              <p:cNvSpPr>
                <a:spLocks noChangeArrowheads="1"/>
              </p:cNvSpPr>
              <p:nvPr/>
            </p:nvSpPr>
            <p:spPr bwMode="auto">
              <a:xfrm>
                <a:off x="4759" y="3721"/>
                <a:ext cx="979" cy="572"/>
              </a:xfrm>
              <a:custGeom>
                <a:avLst/>
                <a:gdLst>
                  <a:gd name="T0" fmla="*/ 0 w 433200"/>
                  <a:gd name="T1" fmla="*/ 0 h 186200"/>
                  <a:gd name="T2" fmla="*/ 433200 w 433200"/>
                  <a:gd name="T3" fmla="*/ 186200 h 186200"/>
                </a:gdLst>
                <a:ahLst/>
                <a:cxnLst/>
                <a:rect l="T0" t="T1" r="T2" b="T3"/>
                <a:pathLst>
                  <a:path w="433200" h="186200" stroke="0">
                    <a:moveTo>
                      <a:pt x="0" y="0"/>
                    </a:moveTo>
                    <a:lnTo>
                      <a:pt x="433200" y="0"/>
                    </a:lnTo>
                    <a:lnTo>
                      <a:pt x="433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433200" h="186200" fill="none">
                    <a:moveTo>
                      <a:pt x="0" y="186200"/>
                    </a:moveTo>
                    <a:lnTo>
                      <a:pt x="433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单项式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96" name="组合 8"/>
            <p:cNvGrpSpPr/>
            <p:nvPr/>
          </p:nvGrpSpPr>
          <p:grpSpPr bwMode="auto">
            <a:xfrm>
              <a:off x="4758" y="4445"/>
              <a:ext cx="1673" cy="685"/>
              <a:chOff x="4759" y="4445"/>
              <a:chExt cx="1674" cy="686"/>
            </a:xfrm>
          </p:grpSpPr>
          <p:sp>
            <p:nvSpPr>
              <p:cNvPr id="30803" name="MMConnector"/>
              <p:cNvSpPr>
                <a:spLocks noChangeArrowheads="1"/>
              </p:cNvSpPr>
              <p:nvPr/>
            </p:nvSpPr>
            <p:spPr bwMode="auto">
              <a:xfrm>
                <a:off x="5969" y="5055"/>
                <a:ext cx="464" cy="76"/>
              </a:xfrm>
              <a:custGeom>
                <a:avLst/>
                <a:gdLst>
                  <a:gd name="T0" fmla="*/ 232 w 205200"/>
                  <a:gd name="T1" fmla="*/ 38 h 24700"/>
                  <a:gd name="T2" fmla="*/ -232 w 205200"/>
                  <a:gd name="T3" fmla="*/ -38 h 24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4700" fill="none">
                    <a:moveTo>
                      <a:pt x="102600" y="12350"/>
                    </a:moveTo>
                    <a:cubicBezTo>
                      <a:pt x="17611" y="12350"/>
                      <a:pt x="-34253" y="-12350"/>
                      <a:pt x="-102600" y="-12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804" name="SubTopic"/>
              <p:cNvSpPr>
                <a:spLocks noChangeArrowheads="1"/>
              </p:cNvSpPr>
              <p:nvPr/>
            </p:nvSpPr>
            <p:spPr bwMode="auto">
              <a:xfrm>
                <a:off x="4759" y="4445"/>
                <a:ext cx="979" cy="572"/>
              </a:xfrm>
              <a:custGeom>
                <a:avLst/>
                <a:gdLst>
                  <a:gd name="T0" fmla="*/ 0 w 433200"/>
                  <a:gd name="T1" fmla="*/ 0 h 186200"/>
                  <a:gd name="T2" fmla="*/ 433200 w 433200"/>
                  <a:gd name="T3" fmla="*/ 186200 h 186200"/>
                </a:gdLst>
                <a:ahLst/>
                <a:cxnLst/>
                <a:rect l="T0" t="T1" r="T2" b="T3"/>
                <a:pathLst>
                  <a:path w="433200" h="186200" stroke="0">
                    <a:moveTo>
                      <a:pt x="0" y="0"/>
                    </a:moveTo>
                    <a:lnTo>
                      <a:pt x="433200" y="0"/>
                    </a:lnTo>
                    <a:lnTo>
                      <a:pt x="433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433200" h="186200" fill="none">
                    <a:moveTo>
                      <a:pt x="0" y="186200"/>
                    </a:moveTo>
                    <a:lnTo>
                      <a:pt x="433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多项式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97" name="组合 10"/>
            <p:cNvGrpSpPr/>
            <p:nvPr/>
          </p:nvGrpSpPr>
          <p:grpSpPr bwMode="auto">
            <a:xfrm>
              <a:off x="4959" y="5169"/>
              <a:ext cx="1450" cy="896"/>
              <a:chOff x="4960" y="5169"/>
              <a:chExt cx="1451" cy="897"/>
            </a:xfrm>
          </p:grpSpPr>
          <p:sp>
            <p:nvSpPr>
              <p:cNvPr id="30801" name="MMConnector"/>
              <p:cNvSpPr>
                <a:spLocks noChangeArrowheads="1"/>
              </p:cNvSpPr>
              <p:nvPr/>
            </p:nvSpPr>
            <p:spPr bwMode="auto">
              <a:xfrm>
                <a:off x="5947" y="5418"/>
                <a:ext cx="464" cy="648"/>
              </a:xfrm>
              <a:custGeom>
                <a:avLst/>
                <a:gdLst>
                  <a:gd name="T0" fmla="*/ 232 w 205200"/>
                  <a:gd name="T1" fmla="*/ -324 h 210900"/>
                  <a:gd name="T2" fmla="*/ -232 w 205200"/>
                  <a:gd name="T3" fmla="*/ 324 h 2109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10900" fill="none">
                    <a:moveTo>
                      <a:pt x="102600" y="-105450"/>
                    </a:moveTo>
                    <a:cubicBezTo>
                      <a:pt x="-3657" y="-105450"/>
                      <a:pt x="15373" y="105450"/>
                      <a:pt x="-102600" y="1054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802" name="SubTopic"/>
              <p:cNvSpPr>
                <a:spLocks noChangeArrowheads="1"/>
              </p:cNvSpPr>
              <p:nvPr/>
            </p:nvSpPr>
            <p:spPr bwMode="auto">
              <a:xfrm>
                <a:off x="4960" y="5169"/>
                <a:ext cx="755" cy="572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整式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98" name="组合 9"/>
            <p:cNvGrpSpPr/>
            <p:nvPr/>
          </p:nvGrpSpPr>
          <p:grpSpPr bwMode="auto">
            <a:xfrm>
              <a:off x="4758" y="5716"/>
              <a:ext cx="1673" cy="1371"/>
              <a:chOff x="4759" y="5780"/>
              <a:chExt cx="1674" cy="1372"/>
            </a:xfrm>
          </p:grpSpPr>
          <p:sp>
            <p:nvSpPr>
              <p:cNvPr id="30799" name="MMConnector"/>
              <p:cNvSpPr>
                <a:spLocks noChangeArrowheads="1"/>
              </p:cNvSpPr>
              <p:nvPr/>
            </p:nvSpPr>
            <p:spPr bwMode="auto">
              <a:xfrm>
                <a:off x="5969" y="5780"/>
                <a:ext cx="464" cy="1373"/>
              </a:xfrm>
              <a:custGeom>
                <a:avLst/>
                <a:gdLst>
                  <a:gd name="T0" fmla="*/ 232 w 205200"/>
                  <a:gd name="T1" fmla="*/ -687 h 446500"/>
                  <a:gd name="T2" fmla="*/ -232 w 205200"/>
                  <a:gd name="T3" fmla="*/ 687 h 446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446500" fill="none">
                    <a:moveTo>
                      <a:pt x="102600" y="-223250"/>
                    </a:moveTo>
                    <a:cubicBezTo>
                      <a:pt x="-25911" y="-223250"/>
                      <a:pt x="67298" y="223250"/>
                      <a:pt x="-102600" y="2232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800" name="SubTopic"/>
              <p:cNvSpPr>
                <a:spLocks noChangeArrowheads="1"/>
              </p:cNvSpPr>
              <p:nvPr/>
            </p:nvSpPr>
            <p:spPr bwMode="auto">
              <a:xfrm>
                <a:off x="4759" y="5894"/>
                <a:ext cx="979" cy="572"/>
              </a:xfrm>
              <a:custGeom>
                <a:avLst/>
                <a:gdLst>
                  <a:gd name="T0" fmla="*/ 0 w 433200"/>
                  <a:gd name="T1" fmla="*/ 0 h 186200"/>
                  <a:gd name="T2" fmla="*/ 433200 w 433200"/>
                  <a:gd name="T3" fmla="*/ 186200 h 186200"/>
                </a:gdLst>
                <a:ahLst/>
                <a:cxnLst/>
                <a:rect l="T0" t="T1" r="T2" b="T3"/>
                <a:pathLst>
                  <a:path w="433200" h="186200" stroke="0">
                    <a:moveTo>
                      <a:pt x="0" y="0"/>
                    </a:moveTo>
                    <a:lnTo>
                      <a:pt x="433200" y="0"/>
                    </a:lnTo>
                    <a:lnTo>
                      <a:pt x="433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433200" h="186200" fill="none">
                    <a:moveTo>
                      <a:pt x="0" y="186200"/>
                    </a:moveTo>
                    <a:lnTo>
                      <a:pt x="433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dirty="0" smtClean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同类</a:t>
                </a:r>
                <a:r>
                  <a:rPr lang="zh-CN" altLang="en-US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项</a:t>
                </a:r>
                <a:endPara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 bwMode="auto">
          <a:xfrm>
            <a:off x="771185" y="4258491"/>
            <a:ext cx="4735467" cy="2462212"/>
            <a:chOff x="1452" y="6937"/>
            <a:chExt cx="9017" cy="3879"/>
          </a:xfrm>
        </p:grpSpPr>
        <p:grpSp>
          <p:nvGrpSpPr>
            <p:cNvPr id="30771" name="组合 11"/>
            <p:cNvGrpSpPr/>
            <p:nvPr/>
          </p:nvGrpSpPr>
          <p:grpSpPr bwMode="auto">
            <a:xfrm>
              <a:off x="5617" y="6940"/>
              <a:ext cx="4852" cy="2849"/>
              <a:chOff x="5618" y="7214"/>
              <a:chExt cx="4853" cy="2850"/>
            </a:xfrm>
          </p:grpSpPr>
          <p:sp>
            <p:nvSpPr>
              <p:cNvPr id="30793" name="MMConnector"/>
              <p:cNvSpPr>
                <a:spLocks noChangeArrowheads="1"/>
              </p:cNvSpPr>
              <p:nvPr/>
            </p:nvSpPr>
            <p:spPr bwMode="auto">
              <a:xfrm>
                <a:off x="8691" y="7214"/>
                <a:ext cx="1780" cy="2850"/>
              </a:xfrm>
              <a:custGeom>
                <a:avLst/>
                <a:gdLst>
                  <a:gd name="T0" fmla="*/ 475 w 787934"/>
                  <a:gd name="T1" fmla="*/ -1092 h 927200"/>
                  <a:gd name="T2" fmla="*/ -1305 w 787934"/>
                  <a:gd name="T3" fmla="*/ 1758 h 9272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87934" h="927200" fill="none">
                    <a:moveTo>
                      <a:pt x="210334" y="-355300"/>
                    </a:moveTo>
                    <a:cubicBezTo>
                      <a:pt x="-22686" y="-23678"/>
                      <a:pt x="-106315" y="571900"/>
                      <a:pt x="-577600" y="571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94" name="MainTopic"/>
              <p:cNvSpPr>
                <a:spLocks noChangeArrowheads="1"/>
              </p:cNvSpPr>
              <p:nvPr/>
            </p:nvSpPr>
            <p:spPr bwMode="auto">
              <a:xfrm>
                <a:off x="5618" y="8540"/>
                <a:ext cx="1768" cy="864"/>
              </a:xfrm>
              <a:custGeom>
                <a:avLst/>
                <a:gdLst>
                  <a:gd name="T0" fmla="*/ 0 w 782800"/>
                  <a:gd name="T1" fmla="*/ 0 h 281200"/>
                  <a:gd name="T2" fmla="*/ 782800 w 782800"/>
                  <a:gd name="T3" fmla="*/ 281200 h 281200"/>
                </a:gdLst>
                <a:ahLst/>
                <a:cxnLst/>
                <a:rect l="T0" t="T1" r="T2" b="T3"/>
                <a:pathLst>
                  <a:path w="782800" h="281200">
                    <a:moveTo>
                      <a:pt x="30400" y="0"/>
                    </a:moveTo>
                    <a:lnTo>
                      <a:pt x="752400" y="0"/>
                    </a:lnTo>
                    <a:cubicBezTo>
                      <a:pt x="769181" y="0"/>
                      <a:pt x="782800" y="13619"/>
                      <a:pt x="782800" y="30400"/>
                    </a:cubicBezTo>
                    <a:lnTo>
                      <a:pt x="782800" y="250800"/>
                    </a:lnTo>
                    <a:cubicBezTo>
                      <a:pt x="782800" y="267581"/>
                      <a:pt x="769181" y="281200"/>
                      <a:pt x="752400" y="281200"/>
                    </a:cubicBezTo>
                    <a:lnTo>
                      <a:pt x="30400" y="281200"/>
                    </a:lnTo>
                    <a:cubicBezTo>
                      <a:pt x="13619" y="281200"/>
                      <a:pt x="0" y="267581"/>
                      <a:pt x="0" y="250800"/>
                    </a:cubicBezTo>
                    <a:lnTo>
                      <a:pt x="0" y="30400"/>
                    </a:lnTo>
                    <a:cubicBezTo>
                      <a:pt x="0" y="13619"/>
                      <a:pt x="13619" y="0"/>
                      <a:pt x="30400" y="0"/>
                    </a:cubicBezTo>
                    <a:close/>
                  </a:path>
                </a:pathLst>
              </a:custGeom>
              <a:solidFill>
                <a:srgbClr val="EBECF3"/>
              </a:solidFill>
              <a:ln w="7600">
                <a:solidFill>
                  <a:srgbClr val="EBECF3"/>
                </a:solidFill>
                <a:round/>
              </a:ln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dirty="0">
                    <a:solidFill>
                      <a:srgbClr val="30303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因式分解</a:t>
                </a:r>
                <a:endParaRPr lang="zh-CN" altLang="zh-CN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72" name="组合 12"/>
            <p:cNvGrpSpPr/>
            <p:nvPr/>
          </p:nvGrpSpPr>
          <p:grpSpPr bwMode="auto">
            <a:xfrm>
              <a:off x="3952" y="6936"/>
              <a:ext cx="1896" cy="2182"/>
              <a:chOff x="3953" y="7189"/>
              <a:chExt cx="1897" cy="2183"/>
            </a:xfrm>
          </p:grpSpPr>
          <p:sp>
            <p:nvSpPr>
              <p:cNvPr id="30791" name="MMConnector"/>
              <p:cNvSpPr>
                <a:spLocks noChangeArrowheads="1"/>
              </p:cNvSpPr>
              <p:nvPr/>
            </p:nvSpPr>
            <p:spPr bwMode="auto">
              <a:xfrm>
                <a:off x="5386" y="8572"/>
                <a:ext cx="464" cy="800"/>
              </a:xfrm>
              <a:custGeom>
                <a:avLst/>
                <a:gdLst>
                  <a:gd name="T0" fmla="*/ 232 w 205200"/>
                  <a:gd name="T1" fmla="*/ 400 h 260300"/>
                  <a:gd name="T2" fmla="*/ -232 w 205200"/>
                  <a:gd name="T3" fmla="*/ -400 h 2603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60300" fill="none">
                    <a:moveTo>
                      <a:pt x="102600" y="130150"/>
                    </a:moveTo>
                    <a:cubicBezTo>
                      <a:pt x="-8893" y="130150"/>
                      <a:pt x="27591" y="-130150"/>
                      <a:pt x="-102600" y="-1301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92" name="SubTopic"/>
              <p:cNvSpPr>
                <a:spLocks noChangeArrowheads="1"/>
              </p:cNvSpPr>
              <p:nvPr/>
            </p:nvSpPr>
            <p:spPr bwMode="auto">
              <a:xfrm>
                <a:off x="3953" y="7189"/>
                <a:ext cx="1202" cy="982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基本</a:t>
                </a:r>
                <a:endPara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 eaLnBrk="1" hangingPunct="1"/>
                <a:r>
                  <a:rPr lang="zh-CN" altLang="zh-CN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方法</a:t>
                </a:r>
                <a:endPara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73" name="组合 15"/>
            <p:cNvGrpSpPr/>
            <p:nvPr/>
          </p:nvGrpSpPr>
          <p:grpSpPr bwMode="auto">
            <a:xfrm>
              <a:off x="3952" y="8749"/>
              <a:ext cx="1896" cy="1484"/>
              <a:chOff x="3953" y="9002"/>
              <a:chExt cx="1897" cy="1485"/>
            </a:xfrm>
          </p:grpSpPr>
          <p:sp>
            <p:nvSpPr>
              <p:cNvPr id="30789" name="MMConnector"/>
              <p:cNvSpPr>
                <a:spLocks noChangeArrowheads="1"/>
              </p:cNvSpPr>
              <p:nvPr/>
            </p:nvSpPr>
            <p:spPr bwMode="auto">
              <a:xfrm>
                <a:off x="5386" y="9477"/>
                <a:ext cx="464" cy="1011"/>
              </a:xfrm>
              <a:custGeom>
                <a:avLst/>
                <a:gdLst>
                  <a:gd name="T0" fmla="*/ 232 w 205200"/>
                  <a:gd name="T1" fmla="*/ -506 h 328700"/>
                  <a:gd name="T2" fmla="*/ -232 w 205200"/>
                  <a:gd name="T3" fmla="*/ 506 h 328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28700" fill="none">
                    <a:moveTo>
                      <a:pt x="102600" y="-164350"/>
                    </a:moveTo>
                    <a:cubicBezTo>
                      <a:pt x="-15700" y="-164350"/>
                      <a:pt x="43474" y="164350"/>
                      <a:pt x="-102600" y="164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90" name="SubTopic"/>
              <p:cNvSpPr>
                <a:spLocks noChangeArrowheads="1"/>
              </p:cNvSpPr>
              <p:nvPr/>
            </p:nvSpPr>
            <p:spPr bwMode="auto">
              <a:xfrm>
                <a:off x="3953" y="9002"/>
                <a:ext cx="1202" cy="980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一般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步骤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74" name="组合 14"/>
            <p:cNvGrpSpPr/>
            <p:nvPr/>
          </p:nvGrpSpPr>
          <p:grpSpPr bwMode="auto">
            <a:xfrm>
              <a:off x="1451" y="6984"/>
              <a:ext cx="2732" cy="1115"/>
              <a:chOff x="1452" y="7237"/>
              <a:chExt cx="2733" cy="1116"/>
            </a:xfrm>
          </p:grpSpPr>
          <p:sp>
            <p:nvSpPr>
              <p:cNvPr id="30787" name="MMConnector"/>
              <p:cNvSpPr>
                <a:spLocks noChangeArrowheads="1"/>
              </p:cNvSpPr>
              <p:nvPr/>
            </p:nvSpPr>
            <p:spPr bwMode="auto">
              <a:xfrm>
                <a:off x="3721" y="7991"/>
                <a:ext cx="464" cy="362"/>
              </a:xfrm>
              <a:custGeom>
                <a:avLst/>
                <a:gdLst>
                  <a:gd name="T0" fmla="*/ 232 w 205200"/>
                  <a:gd name="T1" fmla="*/ 181 h 117800"/>
                  <a:gd name="T2" fmla="*/ -232 w 205200"/>
                  <a:gd name="T3" fmla="*/ -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102600" y="58900"/>
                    </a:moveTo>
                    <a:cubicBezTo>
                      <a:pt x="6759" y="58900"/>
                      <a:pt x="-8932" y="-58900"/>
                      <a:pt x="-102600" y="-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88" name="SubTopic"/>
              <p:cNvSpPr>
                <a:spLocks noChangeArrowheads="1"/>
              </p:cNvSpPr>
              <p:nvPr/>
            </p:nvSpPr>
            <p:spPr bwMode="auto">
              <a:xfrm>
                <a:off x="1452" y="7237"/>
                <a:ext cx="2038" cy="572"/>
              </a:xfrm>
              <a:custGeom>
                <a:avLst/>
                <a:gdLst>
                  <a:gd name="T0" fmla="*/ 0 w 630800"/>
                  <a:gd name="T1" fmla="*/ 0 h 186200"/>
                  <a:gd name="T2" fmla="*/ 630800 w 630800"/>
                  <a:gd name="T3" fmla="*/ 186200 h 186200"/>
                </a:gdLst>
                <a:ahLst/>
                <a:cxnLst/>
                <a:rect l="T0" t="T1" r="T2" b="T3"/>
                <a:pathLst>
                  <a:path w="630800" h="186200" stroke="0">
                    <a:moveTo>
                      <a:pt x="0" y="0"/>
                    </a:moveTo>
                    <a:lnTo>
                      <a:pt x="630800" y="0"/>
                    </a:lnTo>
                    <a:lnTo>
                      <a:pt x="6308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630800" h="186200" fill="none">
                    <a:moveTo>
                      <a:pt x="0" y="186200"/>
                    </a:moveTo>
                    <a:lnTo>
                      <a:pt x="6308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提公因式法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75" name="组合 13"/>
            <p:cNvGrpSpPr/>
            <p:nvPr/>
          </p:nvGrpSpPr>
          <p:grpSpPr bwMode="auto">
            <a:xfrm>
              <a:off x="1451" y="7708"/>
              <a:ext cx="2732" cy="753"/>
              <a:chOff x="1452" y="7961"/>
              <a:chExt cx="2733" cy="754"/>
            </a:xfrm>
          </p:grpSpPr>
          <p:sp>
            <p:nvSpPr>
              <p:cNvPr id="30785" name="MMConnector"/>
              <p:cNvSpPr>
                <a:spLocks noChangeArrowheads="1"/>
              </p:cNvSpPr>
              <p:nvPr/>
            </p:nvSpPr>
            <p:spPr bwMode="auto">
              <a:xfrm>
                <a:off x="3721" y="8353"/>
                <a:ext cx="464" cy="362"/>
              </a:xfrm>
              <a:custGeom>
                <a:avLst/>
                <a:gdLst>
                  <a:gd name="T0" fmla="*/ 232 w 205200"/>
                  <a:gd name="T1" fmla="*/ -181 h 117800"/>
                  <a:gd name="T2" fmla="*/ -232 w 205200"/>
                  <a:gd name="T3" fmla="*/ 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102600" y="-58900"/>
                    </a:moveTo>
                    <a:cubicBezTo>
                      <a:pt x="6759" y="-58900"/>
                      <a:pt x="-8932" y="58900"/>
                      <a:pt x="-102600" y="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86" name="SubTopic"/>
              <p:cNvSpPr>
                <a:spLocks noChangeArrowheads="1"/>
              </p:cNvSpPr>
              <p:nvPr/>
            </p:nvSpPr>
            <p:spPr bwMode="auto">
              <a:xfrm>
                <a:off x="1452" y="7961"/>
                <a:ext cx="2038" cy="572"/>
              </a:xfrm>
              <a:custGeom>
                <a:avLst/>
                <a:gdLst>
                  <a:gd name="T0" fmla="*/ 0 w 433200"/>
                  <a:gd name="T1" fmla="*/ 0 h 186200"/>
                  <a:gd name="T2" fmla="*/ 433200 w 433200"/>
                  <a:gd name="T3" fmla="*/ 186200 h 186200"/>
                </a:gdLst>
                <a:ahLst/>
                <a:cxnLst/>
                <a:rect l="T0" t="T1" r="T2" b="T3"/>
                <a:pathLst>
                  <a:path w="433200" h="186200" stroke="0">
                    <a:moveTo>
                      <a:pt x="0" y="0"/>
                    </a:moveTo>
                    <a:lnTo>
                      <a:pt x="433200" y="0"/>
                    </a:lnTo>
                    <a:lnTo>
                      <a:pt x="433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433200" h="186200" fill="none">
                    <a:moveTo>
                      <a:pt x="0" y="186200"/>
                    </a:moveTo>
                    <a:lnTo>
                      <a:pt x="433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公式法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76" name="组合 16"/>
            <p:cNvGrpSpPr/>
            <p:nvPr/>
          </p:nvGrpSpPr>
          <p:grpSpPr bwMode="auto">
            <a:xfrm>
              <a:off x="2104" y="8433"/>
              <a:ext cx="2079" cy="1657"/>
              <a:chOff x="2105" y="8686"/>
              <a:chExt cx="2080" cy="1658"/>
            </a:xfrm>
          </p:grpSpPr>
          <p:sp>
            <p:nvSpPr>
              <p:cNvPr id="30783" name="MMConnector"/>
              <p:cNvSpPr>
                <a:spLocks noChangeArrowheads="1"/>
              </p:cNvSpPr>
              <p:nvPr/>
            </p:nvSpPr>
            <p:spPr bwMode="auto">
              <a:xfrm>
                <a:off x="3721" y="9620"/>
                <a:ext cx="464" cy="724"/>
              </a:xfrm>
              <a:custGeom>
                <a:avLst/>
                <a:gdLst>
                  <a:gd name="T0" fmla="*/ 232 w 205200"/>
                  <a:gd name="T1" fmla="*/ 362 h 235600"/>
                  <a:gd name="T2" fmla="*/ -232 w 205200"/>
                  <a:gd name="T3" fmla="*/ -362 h 2356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35600" fill="none">
                    <a:moveTo>
                      <a:pt x="102600" y="117800"/>
                    </a:moveTo>
                    <a:cubicBezTo>
                      <a:pt x="-6305" y="117800"/>
                      <a:pt x="21552" y="-117800"/>
                      <a:pt x="-102600" y="-1178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84" name="SubTopic"/>
              <p:cNvSpPr>
                <a:spLocks noChangeArrowheads="1"/>
              </p:cNvSpPr>
              <p:nvPr/>
            </p:nvSpPr>
            <p:spPr bwMode="auto">
              <a:xfrm>
                <a:off x="2105" y="8686"/>
                <a:ext cx="1384" cy="572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一提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77" name="组合 17"/>
            <p:cNvGrpSpPr/>
            <p:nvPr/>
          </p:nvGrpSpPr>
          <p:grpSpPr bwMode="auto">
            <a:xfrm>
              <a:off x="2104" y="9157"/>
              <a:ext cx="2079" cy="593"/>
              <a:chOff x="2105" y="9410"/>
              <a:chExt cx="2080" cy="594"/>
            </a:xfrm>
          </p:grpSpPr>
          <p:sp>
            <p:nvSpPr>
              <p:cNvPr id="30781" name="MMConnector"/>
              <p:cNvSpPr>
                <a:spLocks noChangeArrowheads="1"/>
              </p:cNvSpPr>
              <p:nvPr/>
            </p:nvSpPr>
            <p:spPr bwMode="auto">
              <a:xfrm>
                <a:off x="3721" y="9982"/>
                <a:ext cx="464" cy="23"/>
              </a:xfrm>
              <a:custGeom>
                <a:avLst/>
                <a:gdLst>
                  <a:gd name="T0" fmla="*/ 232 w 205200"/>
                  <a:gd name="T1" fmla="*/ 0 h 7600"/>
                  <a:gd name="T2" fmla="*/ -232 w 205200"/>
                  <a:gd name="T3" fmla="*/ 0 h 76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7600" fill="none">
                    <a:moveTo>
                      <a:pt x="102600" y="0"/>
                    </a:moveTo>
                    <a:cubicBezTo>
                      <a:pt x="20520" y="0"/>
                      <a:pt x="-41040" y="0"/>
                      <a:pt x="-102600" y="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82" name="SubTopic"/>
              <p:cNvSpPr>
                <a:spLocks noChangeArrowheads="1"/>
              </p:cNvSpPr>
              <p:nvPr/>
            </p:nvSpPr>
            <p:spPr bwMode="auto">
              <a:xfrm>
                <a:off x="2105" y="9410"/>
                <a:ext cx="1384" cy="572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二套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78" name="组合 18"/>
            <p:cNvGrpSpPr/>
            <p:nvPr/>
          </p:nvGrpSpPr>
          <p:grpSpPr bwMode="auto">
            <a:xfrm>
              <a:off x="2104" y="9881"/>
              <a:ext cx="2079" cy="933"/>
              <a:chOff x="2105" y="10134"/>
              <a:chExt cx="2080" cy="934"/>
            </a:xfrm>
          </p:grpSpPr>
          <p:sp>
            <p:nvSpPr>
              <p:cNvPr id="30779" name="MMConnector"/>
              <p:cNvSpPr>
                <a:spLocks noChangeArrowheads="1"/>
              </p:cNvSpPr>
              <p:nvPr/>
            </p:nvSpPr>
            <p:spPr bwMode="auto">
              <a:xfrm>
                <a:off x="3721" y="10344"/>
                <a:ext cx="464" cy="724"/>
              </a:xfrm>
              <a:custGeom>
                <a:avLst/>
                <a:gdLst>
                  <a:gd name="T0" fmla="*/ 232 w 205200"/>
                  <a:gd name="T1" fmla="*/ -362 h 235600"/>
                  <a:gd name="T2" fmla="*/ -232 w 205200"/>
                  <a:gd name="T3" fmla="*/ 362 h 2356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35600" fill="none">
                    <a:moveTo>
                      <a:pt x="102600" y="-117800"/>
                    </a:moveTo>
                    <a:cubicBezTo>
                      <a:pt x="-6305" y="-117800"/>
                      <a:pt x="21552" y="117800"/>
                      <a:pt x="-102600" y="1178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30780" name="SubTopic"/>
              <p:cNvSpPr>
                <a:spLocks noChangeArrowheads="1"/>
              </p:cNvSpPr>
              <p:nvPr/>
            </p:nvSpPr>
            <p:spPr bwMode="auto">
              <a:xfrm>
                <a:off x="2105" y="10134"/>
                <a:ext cx="1385" cy="572"/>
              </a:xfrm>
              <a:custGeom>
                <a:avLst/>
                <a:gdLst>
                  <a:gd name="T0" fmla="*/ 0 w 433200"/>
                  <a:gd name="T1" fmla="*/ 0 h 186200"/>
                  <a:gd name="T2" fmla="*/ 433200 w 433200"/>
                  <a:gd name="T3" fmla="*/ 186200 h 186200"/>
                </a:gdLst>
                <a:ahLst/>
                <a:cxnLst/>
                <a:rect l="T0" t="T1" r="T2" b="T3"/>
                <a:pathLst>
                  <a:path w="433200" h="186200" stroke="0">
                    <a:moveTo>
                      <a:pt x="0" y="0"/>
                    </a:moveTo>
                    <a:lnTo>
                      <a:pt x="433200" y="0"/>
                    </a:lnTo>
                    <a:lnTo>
                      <a:pt x="4332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433200" h="186200" fill="none">
                    <a:moveTo>
                      <a:pt x="0" y="186200"/>
                    </a:moveTo>
                    <a:lnTo>
                      <a:pt x="4332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三检查</a:t>
                </a:r>
                <a:endParaRPr lang="zh-CN" altLang="zh-CN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 bwMode="auto">
          <a:xfrm>
            <a:off x="6264633" y="1170139"/>
            <a:ext cx="2419665" cy="4846637"/>
            <a:chOff x="12652" y="1186"/>
            <a:chExt cx="5081" cy="7633"/>
          </a:xfrm>
        </p:grpSpPr>
        <p:grpSp>
          <p:nvGrpSpPr>
            <p:cNvPr id="30732" name="组合 20"/>
            <p:cNvGrpSpPr/>
            <p:nvPr/>
          </p:nvGrpSpPr>
          <p:grpSpPr bwMode="auto">
            <a:xfrm>
              <a:off x="12652" y="1186"/>
              <a:ext cx="1432" cy="5935"/>
              <a:chOff x="13809" y="1186"/>
              <a:chExt cx="1433" cy="5936"/>
            </a:xfrm>
          </p:grpSpPr>
          <p:sp>
            <p:nvSpPr>
              <p:cNvPr id="30769" name="MMConnector"/>
              <p:cNvSpPr>
                <a:spLocks noChangeArrowheads="1"/>
              </p:cNvSpPr>
              <p:nvPr/>
            </p:nvSpPr>
            <p:spPr bwMode="auto">
              <a:xfrm>
                <a:off x="13809" y="3788"/>
                <a:ext cx="464" cy="3335"/>
              </a:xfrm>
              <a:custGeom>
                <a:avLst/>
                <a:gdLst>
                  <a:gd name="T0" fmla="*/ -232 w 205200"/>
                  <a:gd name="T1" fmla="*/ 1668 h 1084900"/>
                  <a:gd name="T2" fmla="*/ 232 w 205200"/>
                  <a:gd name="T3" fmla="*/ -1668 h 10849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084900" fill="none">
                    <a:moveTo>
                      <a:pt x="-102600" y="542450"/>
                    </a:moveTo>
                    <a:cubicBezTo>
                      <a:pt x="41040" y="542450"/>
                      <a:pt x="-102600" y="-542450"/>
                      <a:pt x="102600" y="-5424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70" name="SubTopic"/>
              <p:cNvSpPr>
                <a:spLocks noChangeArrowheads="1"/>
              </p:cNvSpPr>
              <p:nvPr/>
            </p:nvSpPr>
            <p:spPr bwMode="auto">
              <a:xfrm>
                <a:off x="14040" y="1186"/>
                <a:ext cx="1202" cy="934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加减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运算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33" name="组合 21"/>
            <p:cNvGrpSpPr/>
            <p:nvPr/>
          </p:nvGrpSpPr>
          <p:grpSpPr bwMode="auto">
            <a:xfrm>
              <a:off x="12652" y="3359"/>
              <a:ext cx="1432" cy="2676"/>
              <a:chOff x="13809" y="3359"/>
              <a:chExt cx="1433" cy="2677"/>
            </a:xfrm>
          </p:grpSpPr>
          <p:sp>
            <p:nvSpPr>
              <p:cNvPr id="30767" name="MMConnector"/>
              <p:cNvSpPr>
                <a:spLocks noChangeArrowheads="1"/>
              </p:cNvSpPr>
              <p:nvPr/>
            </p:nvSpPr>
            <p:spPr bwMode="auto">
              <a:xfrm>
                <a:off x="13809" y="4874"/>
                <a:ext cx="464" cy="1162"/>
              </a:xfrm>
              <a:custGeom>
                <a:avLst/>
                <a:gdLst>
                  <a:gd name="T0" fmla="*/ -232 w 205200"/>
                  <a:gd name="T1" fmla="*/ 581 h 378100"/>
                  <a:gd name="T2" fmla="*/ 232 w 205200"/>
                  <a:gd name="T3" fmla="*/ -581 h 3781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78100" fill="none">
                    <a:moveTo>
                      <a:pt x="-102600" y="189050"/>
                    </a:moveTo>
                    <a:cubicBezTo>
                      <a:pt x="20237" y="189050"/>
                      <a:pt x="-54060" y="-189050"/>
                      <a:pt x="102600" y="-1890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68" name="SubTopic"/>
              <p:cNvSpPr>
                <a:spLocks noChangeArrowheads="1"/>
              </p:cNvSpPr>
              <p:nvPr/>
            </p:nvSpPr>
            <p:spPr bwMode="auto">
              <a:xfrm>
                <a:off x="14040" y="3359"/>
                <a:ext cx="1202" cy="934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幂的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运算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34" name="组合 22"/>
            <p:cNvGrpSpPr/>
            <p:nvPr/>
          </p:nvGrpSpPr>
          <p:grpSpPr bwMode="auto">
            <a:xfrm>
              <a:off x="12652" y="6122"/>
              <a:ext cx="1432" cy="1933"/>
              <a:chOff x="13809" y="6123"/>
              <a:chExt cx="1433" cy="1934"/>
            </a:xfrm>
          </p:grpSpPr>
          <p:sp>
            <p:nvSpPr>
              <p:cNvPr id="30765" name="MMConnector"/>
              <p:cNvSpPr>
                <a:spLocks noChangeArrowheads="1"/>
              </p:cNvSpPr>
              <p:nvPr/>
            </p:nvSpPr>
            <p:spPr bwMode="auto">
              <a:xfrm>
                <a:off x="13809" y="6323"/>
                <a:ext cx="464" cy="1735"/>
              </a:xfrm>
              <a:custGeom>
                <a:avLst/>
                <a:gdLst>
                  <a:gd name="T0" fmla="*/ -232 w 205200"/>
                  <a:gd name="T1" fmla="*/ -868 h 564300"/>
                  <a:gd name="T2" fmla="*/ 232 w 205200"/>
                  <a:gd name="T3" fmla="*/ 868 h 5643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564300" fill="none">
                    <a:moveTo>
                      <a:pt x="-102600" y="-282150"/>
                    </a:moveTo>
                    <a:cubicBezTo>
                      <a:pt x="33771" y="-282150"/>
                      <a:pt x="-85639" y="282150"/>
                      <a:pt x="102600" y="2821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66" name="SubTopic"/>
              <p:cNvSpPr>
                <a:spLocks noChangeArrowheads="1"/>
              </p:cNvSpPr>
              <p:nvPr/>
            </p:nvSpPr>
            <p:spPr bwMode="auto">
              <a:xfrm>
                <a:off x="14040" y="6123"/>
                <a:ext cx="1202" cy="1067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乘法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运算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35" name="组合 24"/>
            <p:cNvGrpSpPr/>
            <p:nvPr/>
          </p:nvGrpSpPr>
          <p:grpSpPr bwMode="auto">
            <a:xfrm>
              <a:off x="14317" y="1186"/>
              <a:ext cx="2684" cy="1114"/>
              <a:chOff x="15474" y="1186"/>
              <a:chExt cx="2685" cy="1115"/>
            </a:xfrm>
          </p:grpSpPr>
          <p:sp>
            <p:nvSpPr>
              <p:cNvPr id="30763" name="MMConnector"/>
              <p:cNvSpPr>
                <a:spLocks noChangeArrowheads="1"/>
              </p:cNvSpPr>
              <p:nvPr/>
            </p:nvSpPr>
            <p:spPr bwMode="auto">
              <a:xfrm>
                <a:off x="15474" y="1939"/>
                <a:ext cx="464" cy="362"/>
              </a:xfrm>
              <a:custGeom>
                <a:avLst/>
                <a:gdLst>
                  <a:gd name="T0" fmla="*/ -232 w 205200"/>
                  <a:gd name="T1" fmla="*/ 181 h 117800"/>
                  <a:gd name="T2" fmla="*/ 232 w 205200"/>
                  <a:gd name="T3" fmla="*/ -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-102600" y="58900"/>
                    </a:moveTo>
                    <a:cubicBezTo>
                      <a:pt x="-6759" y="58900"/>
                      <a:pt x="8932" y="-58900"/>
                      <a:pt x="102600" y="-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64" name="SubTopic"/>
              <p:cNvSpPr>
                <a:spLocks noChangeArrowheads="1"/>
              </p:cNvSpPr>
              <p:nvPr/>
            </p:nvSpPr>
            <p:spPr bwMode="auto">
              <a:xfrm>
                <a:off x="15705" y="1186"/>
                <a:ext cx="2454" cy="572"/>
              </a:xfrm>
              <a:custGeom>
                <a:avLst/>
                <a:gdLst>
                  <a:gd name="T0" fmla="*/ 0 w 630800"/>
                  <a:gd name="T1" fmla="*/ 0 h 186200"/>
                  <a:gd name="T2" fmla="*/ 630800 w 630800"/>
                  <a:gd name="T3" fmla="*/ 186200 h 186200"/>
                </a:gdLst>
                <a:ahLst/>
                <a:cxnLst/>
                <a:rect l="T0" t="T1" r="T2" b="T3"/>
                <a:pathLst>
                  <a:path w="630800" h="186200" stroke="0">
                    <a:moveTo>
                      <a:pt x="0" y="0"/>
                    </a:moveTo>
                    <a:lnTo>
                      <a:pt x="630800" y="0"/>
                    </a:lnTo>
                    <a:lnTo>
                      <a:pt x="6308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630800" h="186200" fill="none">
                    <a:moveTo>
                      <a:pt x="0" y="186200"/>
                    </a:moveTo>
                    <a:lnTo>
                      <a:pt x="6308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合并同类项</a:t>
                </a:r>
                <a:endParaRPr lang="zh-CN" altLang="zh-CN" sz="18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36" name="组合 25"/>
            <p:cNvGrpSpPr/>
            <p:nvPr/>
          </p:nvGrpSpPr>
          <p:grpSpPr bwMode="auto">
            <a:xfrm>
              <a:off x="14317" y="1910"/>
              <a:ext cx="2684" cy="752"/>
              <a:chOff x="15474" y="1910"/>
              <a:chExt cx="2685" cy="753"/>
            </a:xfrm>
          </p:grpSpPr>
          <p:sp>
            <p:nvSpPr>
              <p:cNvPr id="30761" name="MMConnector"/>
              <p:cNvSpPr>
                <a:spLocks noChangeArrowheads="1"/>
              </p:cNvSpPr>
              <p:nvPr/>
            </p:nvSpPr>
            <p:spPr bwMode="auto">
              <a:xfrm>
                <a:off x="15474" y="2301"/>
                <a:ext cx="464" cy="362"/>
              </a:xfrm>
              <a:custGeom>
                <a:avLst/>
                <a:gdLst>
                  <a:gd name="T0" fmla="*/ -232 w 205200"/>
                  <a:gd name="T1" fmla="*/ -181 h 117800"/>
                  <a:gd name="T2" fmla="*/ 232 w 205200"/>
                  <a:gd name="T3" fmla="*/ 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-102600" y="-58900"/>
                    </a:moveTo>
                    <a:cubicBezTo>
                      <a:pt x="-6759" y="-58900"/>
                      <a:pt x="8932" y="58900"/>
                      <a:pt x="102600" y="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62" name="SubTopic"/>
              <p:cNvSpPr>
                <a:spLocks noChangeArrowheads="1"/>
              </p:cNvSpPr>
              <p:nvPr/>
            </p:nvSpPr>
            <p:spPr bwMode="auto">
              <a:xfrm>
                <a:off x="15705" y="1910"/>
                <a:ext cx="2454" cy="572"/>
              </a:xfrm>
              <a:custGeom>
                <a:avLst/>
                <a:gdLst>
                  <a:gd name="T0" fmla="*/ 0 w 630800"/>
                  <a:gd name="T1" fmla="*/ 0 h 186200"/>
                  <a:gd name="T2" fmla="*/ 630800 w 630800"/>
                  <a:gd name="T3" fmla="*/ 186200 h 186200"/>
                </a:gdLst>
                <a:ahLst/>
                <a:cxnLst/>
                <a:rect l="T0" t="T1" r="T2" b="T3"/>
                <a:pathLst>
                  <a:path w="630800" h="186200" stroke="0">
                    <a:moveTo>
                      <a:pt x="0" y="0"/>
                    </a:moveTo>
                    <a:lnTo>
                      <a:pt x="630800" y="0"/>
                    </a:lnTo>
                    <a:lnTo>
                      <a:pt x="6308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630800" h="186200" fill="none">
                    <a:moveTo>
                      <a:pt x="0" y="186200"/>
                    </a:moveTo>
                    <a:lnTo>
                      <a:pt x="6308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去括号法则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37" name="组合 26"/>
            <p:cNvGrpSpPr/>
            <p:nvPr/>
          </p:nvGrpSpPr>
          <p:grpSpPr bwMode="auto">
            <a:xfrm>
              <a:off x="14317" y="2634"/>
              <a:ext cx="2682" cy="2201"/>
              <a:chOff x="15474" y="2634"/>
              <a:chExt cx="2683" cy="2202"/>
            </a:xfrm>
          </p:grpSpPr>
          <p:sp>
            <p:nvSpPr>
              <p:cNvPr id="30759" name="MMConnector"/>
              <p:cNvSpPr>
                <a:spLocks noChangeArrowheads="1"/>
              </p:cNvSpPr>
              <p:nvPr/>
            </p:nvSpPr>
            <p:spPr bwMode="auto">
              <a:xfrm>
                <a:off x="15474" y="3750"/>
                <a:ext cx="464" cy="1086"/>
              </a:xfrm>
              <a:custGeom>
                <a:avLst/>
                <a:gdLst>
                  <a:gd name="T0" fmla="*/ -232 w 205200"/>
                  <a:gd name="T1" fmla="*/ 543 h 353400"/>
                  <a:gd name="T2" fmla="*/ 232 w 205200"/>
                  <a:gd name="T3" fmla="*/ -543 h 3534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53400" fill="none">
                    <a:moveTo>
                      <a:pt x="-102600" y="176700"/>
                    </a:moveTo>
                    <a:cubicBezTo>
                      <a:pt x="18012" y="176700"/>
                      <a:pt x="-48868" y="-176700"/>
                      <a:pt x="102600" y="-1767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60" name="SubTopic"/>
              <p:cNvSpPr>
                <a:spLocks noChangeArrowheads="1"/>
              </p:cNvSpPr>
              <p:nvPr/>
            </p:nvSpPr>
            <p:spPr bwMode="auto">
              <a:xfrm>
                <a:off x="15705" y="2634"/>
                <a:ext cx="2453" cy="572"/>
              </a:xfrm>
              <a:custGeom>
                <a:avLst/>
                <a:gdLst>
                  <a:gd name="T0" fmla="*/ 0 w 729600"/>
                  <a:gd name="T1" fmla="*/ 0 h 186200"/>
                  <a:gd name="T2" fmla="*/ 729600 w 729600"/>
                  <a:gd name="T3" fmla="*/ 186200 h 186200"/>
                </a:gdLst>
                <a:ahLst/>
                <a:cxnLst/>
                <a:rect l="T0" t="T1" r="T2" b="T3"/>
                <a:pathLst>
                  <a:path w="729600" h="186200" stroke="0">
                    <a:moveTo>
                      <a:pt x="0" y="0"/>
                    </a:moveTo>
                    <a:lnTo>
                      <a:pt x="729600" y="0"/>
                    </a:lnTo>
                    <a:lnTo>
                      <a:pt x="7296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729600" h="186200" fill="none">
                    <a:moveTo>
                      <a:pt x="0" y="186200"/>
                    </a:moveTo>
                    <a:lnTo>
                      <a:pt x="7296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同底数幂相乘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38" name="组合 27"/>
            <p:cNvGrpSpPr/>
            <p:nvPr/>
          </p:nvGrpSpPr>
          <p:grpSpPr bwMode="auto">
            <a:xfrm>
              <a:off x="14317" y="3359"/>
              <a:ext cx="2818" cy="1114"/>
              <a:chOff x="15474" y="3359"/>
              <a:chExt cx="2819" cy="1115"/>
            </a:xfrm>
          </p:grpSpPr>
          <p:sp>
            <p:nvSpPr>
              <p:cNvPr id="30757" name="MMConnector"/>
              <p:cNvSpPr>
                <a:spLocks noChangeArrowheads="1"/>
              </p:cNvSpPr>
              <p:nvPr/>
            </p:nvSpPr>
            <p:spPr bwMode="auto">
              <a:xfrm>
                <a:off x="15474" y="4112"/>
                <a:ext cx="464" cy="362"/>
              </a:xfrm>
              <a:custGeom>
                <a:avLst/>
                <a:gdLst>
                  <a:gd name="T0" fmla="*/ -232 w 205200"/>
                  <a:gd name="T1" fmla="*/ 181 h 117800"/>
                  <a:gd name="T2" fmla="*/ 232 w 205200"/>
                  <a:gd name="T3" fmla="*/ -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-102600" y="58900"/>
                    </a:moveTo>
                    <a:cubicBezTo>
                      <a:pt x="-6759" y="58900"/>
                      <a:pt x="8932" y="-58900"/>
                      <a:pt x="102600" y="-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58" name="SubTopic"/>
              <p:cNvSpPr>
                <a:spLocks noChangeArrowheads="1"/>
              </p:cNvSpPr>
              <p:nvPr/>
            </p:nvSpPr>
            <p:spPr bwMode="auto">
              <a:xfrm>
                <a:off x="15705" y="3359"/>
                <a:ext cx="2589" cy="572"/>
              </a:xfrm>
              <a:custGeom>
                <a:avLst/>
                <a:gdLst>
                  <a:gd name="T0" fmla="*/ 0 w 729600"/>
                  <a:gd name="T1" fmla="*/ 0 h 186200"/>
                  <a:gd name="T2" fmla="*/ 729600 w 729600"/>
                  <a:gd name="T3" fmla="*/ 186200 h 186200"/>
                </a:gdLst>
                <a:ahLst/>
                <a:cxnLst/>
                <a:rect l="T0" t="T1" r="T2" b="T3"/>
                <a:pathLst>
                  <a:path w="729600" h="186200" stroke="0">
                    <a:moveTo>
                      <a:pt x="0" y="0"/>
                    </a:moveTo>
                    <a:lnTo>
                      <a:pt x="729600" y="0"/>
                    </a:lnTo>
                    <a:lnTo>
                      <a:pt x="7296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729600" h="186200" fill="none">
                    <a:moveTo>
                      <a:pt x="0" y="186200"/>
                    </a:moveTo>
                    <a:lnTo>
                      <a:pt x="7296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同底数幂相除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39" name="组合 28"/>
            <p:cNvGrpSpPr/>
            <p:nvPr/>
          </p:nvGrpSpPr>
          <p:grpSpPr bwMode="auto">
            <a:xfrm>
              <a:off x="14317" y="4083"/>
              <a:ext cx="2820" cy="752"/>
              <a:chOff x="15474" y="4083"/>
              <a:chExt cx="2821" cy="753"/>
            </a:xfrm>
          </p:grpSpPr>
          <p:sp>
            <p:nvSpPr>
              <p:cNvPr id="30755" name="MMConnector"/>
              <p:cNvSpPr>
                <a:spLocks noChangeArrowheads="1"/>
              </p:cNvSpPr>
              <p:nvPr/>
            </p:nvSpPr>
            <p:spPr bwMode="auto">
              <a:xfrm>
                <a:off x="15474" y="4474"/>
                <a:ext cx="464" cy="362"/>
              </a:xfrm>
              <a:custGeom>
                <a:avLst/>
                <a:gdLst>
                  <a:gd name="T0" fmla="*/ -232 w 205200"/>
                  <a:gd name="T1" fmla="*/ -181 h 117800"/>
                  <a:gd name="T2" fmla="*/ 232 w 205200"/>
                  <a:gd name="T3" fmla="*/ 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-102600" y="-58900"/>
                    </a:moveTo>
                    <a:cubicBezTo>
                      <a:pt x="-6759" y="-58900"/>
                      <a:pt x="8932" y="58900"/>
                      <a:pt x="102600" y="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56" name="SubTopic"/>
              <p:cNvSpPr>
                <a:spLocks noChangeArrowheads="1"/>
              </p:cNvSpPr>
              <p:nvPr/>
            </p:nvSpPr>
            <p:spPr bwMode="auto">
              <a:xfrm>
                <a:off x="15705" y="4083"/>
                <a:ext cx="2590" cy="572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幂的乘方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40" name="组合 29"/>
            <p:cNvGrpSpPr/>
            <p:nvPr/>
          </p:nvGrpSpPr>
          <p:grpSpPr bwMode="auto">
            <a:xfrm>
              <a:off x="14317" y="4807"/>
              <a:ext cx="2820" cy="1114"/>
              <a:chOff x="15474" y="4807"/>
              <a:chExt cx="2821" cy="1115"/>
            </a:xfrm>
          </p:grpSpPr>
          <p:sp>
            <p:nvSpPr>
              <p:cNvPr id="30753" name="MMConnector"/>
              <p:cNvSpPr>
                <a:spLocks noChangeArrowheads="1"/>
              </p:cNvSpPr>
              <p:nvPr/>
            </p:nvSpPr>
            <p:spPr bwMode="auto">
              <a:xfrm>
                <a:off x="15474" y="4836"/>
                <a:ext cx="464" cy="1086"/>
              </a:xfrm>
              <a:custGeom>
                <a:avLst/>
                <a:gdLst>
                  <a:gd name="T0" fmla="*/ -232 w 205200"/>
                  <a:gd name="T1" fmla="*/ -543 h 353400"/>
                  <a:gd name="T2" fmla="*/ 232 w 205200"/>
                  <a:gd name="T3" fmla="*/ 543 h 3534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53400" fill="none">
                    <a:moveTo>
                      <a:pt x="-102600" y="-176700"/>
                    </a:moveTo>
                    <a:cubicBezTo>
                      <a:pt x="18012" y="-176700"/>
                      <a:pt x="-48868" y="176700"/>
                      <a:pt x="102600" y="1767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54" name="SubTopic"/>
              <p:cNvSpPr>
                <a:spLocks noChangeArrowheads="1"/>
              </p:cNvSpPr>
              <p:nvPr/>
            </p:nvSpPr>
            <p:spPr bwMode="auto">
              <a:xfrm>
                <a:off x="15705" y="4807"/>
                <a:ext cx="2590" cy="572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积的乘方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41" name="组合 30"/>
            <p:cNvGrpSpPr/>
            <p:nvPr/>
          </p:nvGrpSpPr>
          <p:grpSpPr bwMode="auto">
            <a:xfrm>
              <a:off x="14317" y="5530"/>
              <a:ext cx="3108" cy="2201"/>
              <a:chOff x="15474" y="5531"/>
              <a:chExt cx="3109" cy="2202"/>
            </a:xfrm>
          </p:grpSpPr>
          <p:sp>
            <p:nvSpPr>
              <p:cNvPr id="30751" name="MMConnector"/>
              <p:cNvSpPr>
                <a:spLocks noChangeArrowheads="1"/>
              </p:cNvSpPr>
              <p:nvPr/>
            </p:nvSpPr>
            <p:spPr bwMode="auto">
              <a:xfrm>
                <a:off x="15474" y="6647"/>
                <a:ext cx="464" cy="1086"/>
              </a:xfrm>
              <a:custGeom>
                <a:avLst/>
                <a:gdLst>
                  <a:gd name="T0" fmla="*/ -232 w 205200"/>
                  <a:gd name="T1" fmla="*/ 543 h 353400"/>
                  <a:gd name="T2" fmla="*/ 232 w 205200"/>
                  <a:gd name="T3" fmla="*/ -543 h 3534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53400" fill="none">
                    <a:moveTo>
                      <a:pt x="-102600" y="176700"/>
                    </a:moveTo>
                    <a:cubicBezTo>
                      <a:pt x="18012" y="176700"/>
                      <a:pt x="-48868" y="-176700"/>
                      <a:pt x="102600" y="-1767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52" name="SubTopic"/>
              <p:cNvSpPr>
                <a:spLocks noChangeArrowheads="1"/>
              </p:cNvSpPr>
              <p:nvPr/>
            </p:nvSpPr>
            <p:spPr bwMode="auto">
              <a:xfrm>
                <a:off x="15705" y="5531"/>
                <a:ext cx="2879" cy="572"/>
              </a:xfrm>
              <a:custGeom>
                <a:avLst/>
                <a:gdLst>
                  <a:gd name="T0" fmla="*/ 0 w 828400"/>
                  <a:gd name="T1" fmla="*/ 0 h 186200"/>
                  <a:gd name="T2" fmla="*/ 828400 w 828400"/>
                  <a:gd name="T3" fmla="*/ 186200 h 186200"/>
                </a:gdLst>
                <a:ahLst/>
                <a:cxnLst/>
                <a:rect l="T0" t="T1" r="T2" b="T3"/>
                <a:pathLst>
                  <a:path w="828400" h="186200" stroke="0">
                    <a:moveTo>
                      <a:pt x="0" y="0"/>
                    </a:moveTo>
                    <a:lnTo>
                      <a:pt x="828400" y="0"/>
                    </a:lnTo>
                    <a:lnTo>
                      <a:pt x="828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828400" h="186200" fill="none">
                    <a:moveTo>
                      <a:pt x="0" y="186200"/>
                    </a:moveTo>
                    <a:lnTo>
                      <a:pt x="828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单项式乘单项式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42" name="组合 31"/>
            <p:cNvGrpSpPr/>
            <p:nvPr/>
          </p:nvGrpSpPr>
          <p:grpSpPr bwMode="auto">
            <a:xfrm>
              <a:off x="14317" y="6255"/>
              <a:ext cx="3415" cy="1114"/>
              <a:chOff x="15474" y="6256"/>
              <a:chExt cx="3416" cy="1115"/>
            </a:xfrm>
          </p:grpSpPr>
          <p:sp>
            <p:nvSpPr>
              <p:cNvPr id="30749" name="MMConnector"/>
              <p:cNvSpPr>
                <a:spLocks noChangeArrowheads="1"/>
              </p:cNvSpPr>
              <p:nvPr/>
            </p:nvSpPr>
            <p:spPr bwMode="auto">
              <a:xfrm>
                <a:off x="15474" y="7009"/>
                <a:ext cx="464" cy="362"/>
              </a:xfrm>
              <a:custGeom>
                <a:avLst/>
                <a:gdLst>
                  <a:gd name="T0" fmla="*/ -232 w 205200"/>
                  <a:gd name="T1" fmla="*/ 181 h 117800"/>
                  <a:gd name="T2" fmla="*/ 232 w 205200"/>
                  <a:gd name="T3" fmla="*/ -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-102600" y="58900"/>
                    </a:moveTo>
                    <a:cubicBezTo>
                      <a:pt x="-6759" y="58900"/>
                      <a:pt x="8932" y="-58900"/>
                      <a:pt x="102600" y="-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50" name="SubTopic"/>
              <p:cNvSpPr>
                <a:spLocks noChangeArrowheads="1"/>
              </p:cNvSpPr>
              <p:nvPr/>
            </p:nvSpPr>
            <p:spPr bwMode="auto">
              <a:xfrm>
                <a:off x="15474" y="6256"/>
                <a:ext cx="3416" cy="572"/>
              </a:xfrm>
              <a:custGeom>
                <a:avLst/>
                <a:gdLst>
                  <a:gd name="T0" fmla="*/ 0 w 828400"/>
                  <a:gd name="T1" fmla="*/ 0 h 186200"/>
                  <a:gd name="T2" fmla="*/ 828400 w 828400"/>
                  <a:gd name="T3" fmla="*/ 186200 h 186200"/>
                </a:gdLst>
                <a:ahLst/>
                <a:cxnLst/>
                <a:rect l="T0" t="T1" r="T2" b="T3"/>
                <a:pathLst>
                  <a:path w="828400" h="186200" stroke="0">
                    <a:moveTo>
                      <a:pt x="0" y="0"/>
                    </a:moveTo>
                    <a:lnTo>
                      <a:pt x="828400" y="0"/>
                    </a:lnTo>
                    <a:lnTo>
                      <a:pt x="828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828400" h="186200" fill="none">
                    <a:moveTo>
                      <a:pt x="0" y="186200"/>
                    </a:moveTo>
                    <a:lnTo>
                      <a:pt x="828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单项式乘多项式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43" name="组合 32"/>
            <p:cNvGrpSpPr/>
            <p:nvPr/>
          </p:nvGrpSpPr>
          <p:grpSpPr bwMode="auto">
            <a:xfrm>
              <a:off x="14317" y="6979"/>
              <a:ext cx="3414" cy="752"/>
              <a:chOff x="15474" y="6980"/>
              <a:chExt cx="3415" cy="753"/>
            </a:xfrm>
          </p:grpSpPr>
          <p:sp>
            <p:nvSpPr>
              <p:cNvPr id="30747" name="MMConnector"/>
              <p:cNvSpPr>
                <a:spLocks noChangeArrowheads="1"/>
              </p:cNvSpPr>
              <p:nvPr/>
            </p:nvSpPr>
            <p:spPr bwMode="auto">
              <a:xfrm>
                <a:off x="15474" y="7371"/>
                <a:ext cx="464" cy="362"/>
              </a:xfrm>
              <a:custGeom>
                <a:avLst/>
                <a:gdLst>
                  <a:gd name="T0" fmla="*/ -232 w 205200"/>
                  <a:gd name="T1" fmla="*/ -181 h 117800"/>
                  <a:gd name="T2" fmla="*/ 232 w 205200"/>
                  <a:gd name="T3" fmla="*/ 181 h 1178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17800" fill="none">
                    <a:moveTo>
                      <a:pt x="-102600" y="-58900"/>
                    </a:moveTo>
                    <a:cubicBezTo>
                      <a:pt x="-6759" y="-58900"/>
                      <a:pt x="8932" y="58900"/>
                      <a:pt x="102600" y="589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48" name="SubTopic"/>
              <p:cNvSpPr>
                <a:spLocks noChangeArrowheads="1"/>
              </p:cNvSpPr>
              <p:nvPr/>
            </p:nvSpPr>
            <p:spPr bwMode="auto">
              <a:xfrm>
                <a:off x="15705" y="6980"/>
                <a:ext cx="3185" cy="572"/>
              </a:xfrm>
              <a:custGeom>
                <a:avLst/>
                <a:gdLst>
                  <a:gd name="T0" fmla="*/ 0 w 828400"/>
                  <a:gd name="T1" fmla="*/ 0 h 186200"/>
                  <a:gd name="T2" fmla="*/ 828400 w 828400"/>
                  <a:gd name="T3" fmla="*/ 186200 h 186200"/>
                </a:gdLst>
                <a:ahLst/>
                <a:cxnLst/>
                <a:rect l="T0" t="T1" r="T2" b="T3"/>
                <a:pathLst>
                  <a:path w="828400" h="186200" stroke="0">
                    <a:moveTo>
                      <a:pt x="0" y="0"/>
                    </a:moveTo>
                    <a:lnTo>
                      <a:pt x="828400" y="0"/>
                    </a:lnTo>
                    <a:lnTo>
                      <a:pt x="828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828400" h="186200" fill="none">
                    <a:moveTo>
                      <a:pt x="0" y="186200"/>
                    </a:moveTo>
                    <a:lnTo>
                      <a:pt x="828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多项式乘多项式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30744" name="组合 33"/>
            <p:cNvGrpSpPr/>
            <p:nvPr/>
          </p:nvGrpSpPr>
          <p:grpSpPr bwMode="auto">
            <a:xfrm>
              <a:off x="14317" y="7703"/>
              <a:ext cx="3414" cy="1115"/>
              <a:chOff x="15474" y="7704"/>
              <a:chExt cx="3415" cy="1116"/>
            </a:xfrm>
          </p:grpSpPr>
          <p:sp>
            <p:nvSpPr>
              <p:cNvPr id="30745" name="MMConnector"/>
              <p:cNvSpPr>
                <a:spLocks noChangeArrowheads="1"/>
              </p:cNvSpPr>
              <p:nvPr/>
            </p:nvSpPr>
            <p:spPr bwMode="auto">
              <a:xfrm>
                <a:off x="15474" y="7734"/>
                <a:ext cx="464" cy="1086"/>
              </a:xfrm>
              <a:custGeom>
                <a:avLst/>
                <a:gdLst>
                  <a:gd name="T0" fmla="*/ -232 w 205200"/>
                  <a:gd name="T1" fmla="*/ -543 h 353400"/>
                  <a:gd name="T2" fmla="*/ 232 w 205200"/>
                  <a:gd name="T3" fmla="*/ 543 h 3534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53400" fill="none">
                    <a:moveTo>
                      <a:pt x="-102600" y="-176700"/>
                    </a:moveTo>
                    <a:cubicBezTo>
                      <a:pt x="18012" y="-176700"/>
                      <a:pt x="-48868" y="176700"/>
                      <a:pt x="102600" y="17670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746" name="SubTopic"/>
              <p:cNvSpPr>
                <a:spLocks noChangeArrowheads="1"/>
              </p:cNvSpPr>
              <p:nvPr/>
            </p:nvSpPr>
            <p:spPr bwMode="auto">
              <a:xfrm>
                <a:off x="15705" y="7704"/>
                <a:ext cx="3185" cy="572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乘法公式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30729" name="MainIdea"/>
          <p:cNvSpPr>
            <a:spLocks noChangeArrowheads="1"/>
          </p:cNvSpPr>
          <p:nvPr/>
        </p:nvSpPr>
        <p:spPr bwMode="auto">
          <a:xfrm>
            <a:off x="4074849" y="3041650"/>
            <a:ext cx="966913" cy="846138"/>
          </a:xfrm>
          <a:custGeom>
            <a:avLst/>
            <a:gdLst>
              <a:gd name="T0" fmla="*/ 0 w 1352800"/>
              <a:gd name="T1" fmla="*/ 0 h 433200"/>
              <a:gd name="T2" fmla="*/ 1352800 w 1352800"/>
              <a:gd name="T3" fmla="*/ 433200 h 433200"/>
            </a:gdLst>
            <a:ahLst/>
            <a:cxnLst/>
            <a:rect l="T0" t="T1" r="T2" b="T3"/>
            <a:pathLst>
              <a:path w="1352800" h="433200">
                <a:moveTo>
                  <a:pt x="30400" y="0"/>
                </a:moveTo>
                <a:lnTo>
                  <a:pt x="1322400" y="0"/>
                </a:lnTo>
                <a:cubicBezTo>
                  <a:pt x="1339181" y="0"/>
                  <a:pt x="1352800" y="13619"/>
                  <a:pt x="1352800" y="30400"/>
                </a:cubicBezTo>
                <a:lnTo>
                  <a:pt x="1352800" y="402800"/>
                </a:lnTo>
                <a:cubicBezTo>
                  <a:pt x="1352800" y="419581"/>
                  <a:pt x="1339181" y="433200"/>
                  <a:pt x="1322400" y="433200"/>
                </a:cubicBezTo>
                <a:lnTo>
                  <a:pt x="30400" y="433200"/>
                </a:lnTo>
                <a:cubicBezTo>
                  <a:pt x="13619" y="433200"/>
                  <a:pt x="0" y="419581"/>
                  <a:pt x="0" y="402800"/>
                </a:cubicBezTo>
                <a:lnTo>
                  <a:pt x="0" y="30400"/>
                </a:lnTo>
                <a:cubicBezTo>
                  <a:pt x="0" y="13619"/>
                  <a:pt x="13619" y="0"/>
                  <a:pt x="30400" y="0"/>
                </a:cubicBezTo>
                <a:close/>
              </a:path>
            </a:pathLst>
          </a:custGeom>
          <a:solidFill>
            <a:srgbClr val="435FBC"/>
          </a:solidFill>
          <a:ln w="22800">
            <a:solidFill>
              <a:srgbClr val="435FBC"/>
            </a:solidFill>
            <a:round/>
          </a:ln>
        </p:spPr>
        <p:txBody>
          <a:bodyPr wrap="none" lIns="0" tIns="0" rIns="0" bIns="2249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整式</a:t>
            </a:r>
            <a:endParaRPr lang="zh-CN" altLang="zh-CN" sz="2400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3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1"/>
            <a:ext cx="91440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5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42977" y="82691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思维导图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文本框 15"/>
          <p:cNvSpPr txBox="1">
            <a:spLocks noChangeArrowheads="1"/>
          </p:cNvSpPr>
          <p:nvPr/>
        </p:nvSpPr>
        <p:spPr bwMode="auto">
          <a:xfrm>
            <a:off x="2730459" y="957264"/>
            <a:ext cx="3575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  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考点特训营</a:t>
            </a:r>
            <a:endParaRPr lang="zh-CN" altLang="en-US" sz="3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9700" name="文本框 99"/>
          <p:cNvSpPr txBox="1">
            <a:spLocks noChangeArrowheads="1"/>
          </p:cNvSpPr>
          <p:nvPr/>
        </p:nvSpPr>
        <p:spPr bwMode="auto">
          <a:xfrm>
            <a:off x="278643" y="1203465"/>
            <a:ext cx="861767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借助</a:t>
            </a: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现实情境了解代数式，进一步理解用字母表示数的意义；</a:t>
            </a:r>
            <a:endParaRPr lang="zh-CN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能分析具体问题中的简单数量关系，并用代数式表示；</a:t>
            </a:r>
            <a:endParaRPr lang="zh-CN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理解整式的概念，掌握合并同类项和去括号的法则，能进行简单的整式加法和减法运算；能进行简单的整式乘法</a:t>
            </a:r>
            <a:r>
              <a:rPr lang="zh-CN" altLang="zh-CN" sz="2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运算；</a:t>
            </a:r>
            <a:endParaRPr lang="zh-CN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了解整数指数幂的意义和基本性质；</a:t>
            </a:r>
            <a:endParaRPr lang="zh-CN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能推导乘法公式；了解公式的几何背景，并能利用公式进行简单计算；</a:t>
            </a:r>
            <a:endParaRPr lang="zh-CN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能用提公因式法、公式法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直接利用公式不超过二次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进行因式分解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指数是正整数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r>
              <a:rPr lang="zh-CN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．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128" y="22495"/>
            <a:ext cx="9144000" cy="814217"/>
            <a:chOff x="-71437" y="57150"/>
            <a:chExt cx="9144000" cy="814217"/>
          </a:xfrm>
        </p:grpSpPr>
        <p:pic>
          <p:nvPicPr>
            <p:cNvPr id="6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课标要求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文本框 5"/>
          <p:cNvSpPr txBox="1">
            <a:spLocks noChangeArrowheads="1"/>
          </p:cNvSpPr>
          <p:nvPr/>
        </p:nvSpPr>
        <p:spPr bwMode="auto">
          <a:xfrm>
            <a:off x="806150" y="2749292"/>
            <a:ext cx="14187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 smtClean="0"/>
              <a:t>整式</a:t>
            </a:r>
            <a:endParaRPr lang="zh-CN" altLang="en-US" dirty="0"/>
          </a:p>
        </p:txBody>
      </p:sp>
      <p:sp>
        <p:nvSpPr>
          <p:cNvPr id="33798" name="文本框 19"/>
          <p:cNvSpPr txBox="1">
            <a:spLocks noChangeArrowheads="1"/>
          </p:cNvSpPr>
          <p:nvPr/>
        </p:nvSpPr>
        <p:spPr bwMode="auto">
          <a:xfrm>
            <a:off x="2843806" y="1727039"/>
            <a:ext cx="79425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单项式</a:t>
            </a:r>
            <a:r>
              <a:rPr lang="zh-CN" altLang="zh-CN" sz="2400" b="1" dirty="0" smtClean="0"/>
              <a:t>：</a:t>
            </a:r>
            <a:r>
              <a:rPr lang="en-US" altLang="zh-CN" sz="2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  <a:r>
              <a:rPr lang="zh-CN" altLang="zh-CN" sz="2400" b="1" dirty="0">
                <a:solidFill>
                  <a:srgbClr val="0070C0"/>
                </a:solidFill>
              </a:rPr>
              <a:t>系数</a:t>
            </a:r>
            <a:r>
              <a:rPr lang="zh-CN" altLang="zh-CN" sz="2400" b="1" dirty="0" smtClean="0">
                <a:solidFill>
                  <a:srgbClr val="0070C0"/>
                </a:solidFill>
              </a:rPr>
              <a:t>：</a:t>
            </a:r>
            <a:r>
              <a:rPr lang="en-US" altLang="zh-CN" sz="2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  <a:r>
              <a:rPr lang="zh-CN" altLang="zh-CN" sz="2400" b="1" dirty="0">
                <a:solidFill>
                  <a:srgbClr val="0070C0"/>
                </a:solidFill>
              </a:rPr>
              <a:t>次数</a:t>
            </a:r>
            <a:r>
              <a:rPr lang="zh-CN" altLang="zh-CN" sz="2400" b="1" dirty="0" smtClean="0"/>
              <a:t>：</a:t>
            </a:r>
            <a:endParaRPr lang="en-US" altLang="zh-CN" sz="2400" b="1" dirty="0">
              <a:latin typeface="宋体" panose="02010600030101010101" pitchFamily="2" charset="-122"/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352210" y="2050205"/>
            <a:ext cx="269116" cy="2107513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00" name="文本框 20"/>
          <p:cNvSpPr txBox="1">
            <a:spLocks noChangeArrowheads="1"/>
          </p:cNvSpPr>
          <p:nvPr/>
        </p:nvSpPr>
        <p:spPr bwMode="auto">
          <a:xfrm>
            <a:off x="2776542" y="3672622"/>
            <a:ext cx="80687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多项式</a:t>
            </a:r>
            <a:r>
              <a:rPr lang="zh-CN" altLang="zh-CN" sz="2400" b="1" dirty="0" smtClean="0"/>
              <a:t>：</a:t>
            </a:r>
            <a:r>
              <a:rPr lang="en-US" altLang="zh-CN" sz="2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  <a:r>
              <a:rPr lang="zh-CN" altLang="zh-CN" sz="2400" b="1" dirty="0">
                <a:solidFill>
                  <a:srgbClr val="0070C0"/>
                </a:solidFill>
              </a:rPr>
              <a:t>项</a:t>
            </a:r>
            <a:r>
              <a:rPr lang="zh-CN" altLang="zh-CN" sz="2400" b="1" dirty="0" smtClean="0">
                <a:solidFill>
                  <a:srgbClr val="0070C0"/>
                </a:solidFill>
              </a:rPr>
              <a:t>：</a:t>
            </a:r>
            <a:r>
              <a:rPr lang="en-US" altLang="zh-CN" sz="2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zh-CN" sz="2400" b="1" dirty="0">
                <a:solidFill>
                  <a:srgbClr val="0070C0"/>
                </a:solidFill>
              </a:rPr>
              <a:t>次数</a:t>
            </a:r>
            <a:r>
              <a:rPr lang="zh-CN" altLang="zh-CN" sz="2400" b="1" dirty="0" smtClean="0">
                <a:solidFill>
                  <a:srgbClr val="0070C0"/>
                </a:solidFill>
              </a:rPr>
              <a:t>：</a:t>
            </a:r>
            <a:r>
              <a:rPr lang="en-US" altLang="zh-CN" sz="2400" b="1" dirty="0" smtClean="0">
                <a:solidFill>
                  <a:srgbClr val="0070C0"/>
                </a:solidFill>
              </a:rPr>
              <a:t>        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                            </a:t>
            </a:r>
            <a:endParaRPr lang="zh-CN" altLang="en-US" dirty="0"/>
          </a:p>
        </p:txBody>
      </p:sp>
      <p:pic>
        <p:nvPicPr>
          <p:cNvPr id="33807" name="图片 1306" descr="E:/2020总复习课件分稿及回稿/1.第一章  数与式/2.第二节  代数式与整式/f231.TIF"/>
          <p:cNvPicPr>
            <a:picLocks noChangeAspect="1" noChangeArrowheads="1"/>
          </p:cNvPicPr>
          <p:nvPr/>
        </p:nvPicPr>
        <p:blipFill>
          <a:blip r:embed="rId1" r:link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059" y="2416285"/>
            <a:ext cx="3449149" cy="8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78832" y="3219030"/>
            <a:ext cx="16733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1800" b="1" dirty="0">
                <a:solidFill>
                  <a:srgbClr val="0070C0"/>
                </a:solidFill>
              </a:rPr>
              <a:t>单项式和多项式统称为整式</a:t>
            </a:r>
            <a:endParaRPr lang="en-US" altLang="zh-CN" sz="18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64088" y="4272787"/>
            <a:ext cx="17411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xy</a:t>
            </a:r>
            <a:r>
              <a:rPr lang="en-US" altLang="zh-CN" sz="24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zh-CN" sz="2400" b="1" dirty="0">
                <a:solidFill>
                  <a:srgbClr val="000000"/>
                </a:solidFill>
              </a:rPr>
              <a:t>＋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endParaRPr lang="en-US" altLang="zh-CN" sz="2400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128" y="-126624"/>
            <a:ext cx="9144000" cy="814217"/>
            <a:chOff x="-71437" y="57150"/>
            <a:chExt cx="9144000" cy="814217"/>
          </a:xfrm>
        </p:grpSpPr>
        <p:pic>
          <p:nvPicPr>
            <p:cNvPr id="25" name="图片 12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33" name="Rectangle 10"/>
          <p:cNvSpPr/>
          <p:nvPr/>
        </p:nvSpPr>
        <p:spPr>
          <a:xfrm>
            <a:off x="162178" y="980728"/>
            <a:ext cx="27066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整式的概念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/>
      <p:bldP spid="33800" grpId="0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"/>
          <p:cNvSpPr/>
          <p:nvPr/>
        </p:nvSpPr>
        <p:spPr>
          <a:xfrm>
            <a:off x="373856" y="1184275"/>
            <a:ext cx="39322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同类项、合并同类项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101564" name="Group 188"/>
          <p:cNvGraphicFramePr>
            <a:graphicFrameLocks noGrp="1"/>
          </p:cNvGraphicFramePr>
          <p:nvPr>
            <p:ph idx="1"/>
          </p:nvPr>
        </p:nvGraphicFramePr>
        <p:xfrm>
          <a:off x="264470" y="1844824"/>
          <a:ext cx="8229600" cy="4536504"/>
        </p:xfrm>
        <a:graphic>
          <a:graphicData uri="http://schemas.openxmlformats.org/drawingml/2006/table">
            <a:tbl>
              <a:tblPr/>
              <a:tblGrid>
                <a:gridCol w="1080120"/>
                <a:gridCol w="3515442"/>
                <a:gridCol w="3634038"/>
              </a:tblGrid>
              <a:tr h="4556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概念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防错提醒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64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同类项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所含字母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，并且相同字母的指数也分别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的项叫做同类项，几个常数项也是同类项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同类项与系数无关，也与字母的排列顺序无关，如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47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合并同类项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把多项式中的同类项合并成一项叫做合并同类项，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只有同类项才能合并，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565" name="Rectangle 189"/>
          <p:cNvSpPr/>
          <p:nvPr/>
        </p:nvSpPr>
        <p:spPr>
          <a:xfrm>
            <a:off x="2722562" y="2473325"/>
            <a:ext cx="835025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zh-CN" altLang="en-US" b="1" dirty="0">
                <a:solidFill>
                  <a:srgbClr val="FF6600"/>
                </a:solidFill>
                <a:latin typeface="Arial" panose="020B0604020202020204" pitchFamily="34" charset="0"/>
              </a:rPr>
              <a:t>相同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01566" name="Rectangle 190"/>
          <p:cNvSpPr/>
          <p:nvPr/>
        </p:nvSpPr>
        <p:spPr>
          <a:xfrm>
            <a:off x="1957386" y="3138700"/>
            <a:ext cx="765175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zh-CN" altLang="en-US" b="1" dirty="0">
                <a:solidFill>
                  <a:srgbClr val="FF6600"/>
                </a:solidFill>
                <a:latin typeface="Arial" panose="020B0604020202020204" pitchFamily="34" charset="0"/>
              </a:rPr>
              <a:t>相同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43031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3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128" y="-12981"/>
            <a:ext cx="9144000" cy="814217"/>
            <a:chOff x="-71437" y="57150"/>
            <a:chExt cx="9144000" cy="814217"/>
          </a:xfrm>
        </p:grpSpPr>
        <p:pic>
          <p:nvPicPr>
            <p:cNvPr id="8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932040" y="3464256"/>
            <a:ext cx="2880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/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b="1" i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xy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b="1" i="1" dirty="0" err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yx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是同类项</a:t>
            </a:r>
            <a:endParaRPr lang="zh-CN" altLang="en-US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1174587" y="6005066"/>
                <a:ext cx="39309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 eaLnBrk="0" fontAlgn="base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𝟕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𝒙𝒚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𝒙𝒚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𝟕</m:t>
                          </m:r>
                          <m: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altLang="zh-CN" sz="1800" b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𝐲</m:t>
                      </m:r>
                      <m:r>
                        <a:rPr lang="en-US" altLang="zh-CN" sz="1800" b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altLang="zh-CN" sz="1800" b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𝟔𝐱𝐲</m:t>
                      </m:r>
                    </m:oMath>
                  </m:oMathPara>
                </a14:m>
                <a:endParaRPr lang="en-US" altLang="zh-CN" sz="1800" b="1" i="1" dirty="0">
                  <a:solidFill>
                    <a:srgbClr val="FF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587" y="6005066"/>
                <a:ext cx="3930973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72" y="5278288"/>
            <a:ext cx="2286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331641" y="5081736"/>
            <a:ext cx="32574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/>
            <a:r>
              <a:rPr lang="zh-CN" altLang="en-US" sz="1800" b="1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  所得</a:t>
            </a:r>
            <a:r>
              <a:rPr lang="zh-CN" altLang="en-US" sz="18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项的系数是合并前</a:t>
            </a:r>
            <a:r>
              <a:rPr lang="zh-CN" altLang="en-US" sz="1800" b="1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各同类项</a:t>
            </a:r>
            <a:r>
              <a:rPr lang="zh-CN" altLang="en-US" sz="18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的系数的和，且字母部分不变</a:t>
            </a:r>
            <a:endParaRPr lang="zh-CN" altLang="en-US" sz="18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65" grpId="0"/>
      <p:bldP spid="101566" grpId="0"/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/>
          <p:cNvSpPr/>
          <p:nvPr/>
        </p:nvSpPr>
        <p:spPr>
          <a:xfrm>
            <a:off x="684213" y="1412875"/>
            <a:ext cx="27066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整式的运算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104471" name="Group 1047"/>
          <p:cNvGraphicFramePr>
            <a:graphicFrameLocks noGrp="1"/>
          </p:cNvGraphicFramePr>
          <p:nvPr>
            <p:ph idx="1"/>
          </p:nvPr>
        </p:nvGraphicFramePr>
        <p:xfrm>
          <a:off x="468313" y="1916113"/>
          <a:ext cx="8229600" cy="4347135"/>
        </p:xfrm>
        <a:graphic>
          <a:graphicData uri="http://schemas.openxmlformats.org/drawingml/2006/table">
            <a:tbl>
              <a:tblPr/>
              <a:tblGrid>
                <a:gridCol w="935037"/>
                <a:gridCol w="1008063"/>
                <a:gridCol w="6286500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类别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法则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整式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的加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整式的加减实质就是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____________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．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19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幂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同底数幂相乘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n-US" altLang="zh-CN" sz="2000" b="1" i="1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·</a:t>
                      </a:r>
                      <a:r>
                        <a:rPr kumimoji="0" lang="en-US" altLang="zh-CN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n-US" altLang="zh-CN" sz="2000" b="1" i="1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________(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都是整数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幂的乘方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 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n-US" altLang="zh-CN" sz="20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0" lang="en-US" altLang="zh-CN" sz="20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________(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都是整数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运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积的乘方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ab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0" lang="en-US" altLang="zh-CN" sz="20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________(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为整数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算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同底数幂相除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n-US" altLang="zh-CN" sz="2000" b="1" i="1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kumimoji="0" lang="en-US" altLang="zh-CN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n-US" altLang="zh-CN" sz="2000" b="1" i="1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________(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≠0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都为整数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4466" name="Rectangle 1042"/>
          <p:cNvSpPr/>
          <p:nvPr/>
        </p:nvSpPr>
        <p:spPr>
          <a:xfrm>
            <a:off x="5868144" y="2509837"/>
            <a:ext cx="1601788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zh-CN" altLang="en-US" b="1" dirty="0">
                <a:solidFill>
                  <a:srgbClr val="FF6600"/>
                </a:solidFill>
                <a:latin typeface="Arial" panose="020B0604020202020204" pitchFamily="34" charset="0"/>
              </a:rPr>
              <a:t>合并同类项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04472" name="Rectangle 1048"/>
          <p:cNvSpPr/>
          <p:nvPr/>
        </p:nvSpPr>
        <p:spPr>
          <a:xfrm>
            <a:off x="3660562" y="3543424"/>
            <a:ext cx="782637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en-US" altLang="zh-CN" b="1" i="1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b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b="1" i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04473" name="Rectangle 1049"/>
          <p:cNvSpPr/>
          <p:nvPr/>
        </p:nvSpPr>
        <p:spPr>
          <a:xfrm>
            <a:off x="3916459" y="4238625"/>
            <a:ext cx="617538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en-US" altLang="zh-CN" b="1" i="1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mn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04474" name="Rectangle 1050"/>
          <p:cNvSpPr/>
          <p:nvPr/>
        </p:nvSpPr>
        <p:spPr>
          <a:xfrm>
            <a:off x="4067175" y="5048250"/>
            <a:ext cx="815975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</a:rPr>
              <a:t> 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04475" name="Rectangle 1051"/>
          <p:cNvSpPr/>
          <p:nvPr/>
        </p:nvSpPr>
        <p:spPr>
          <a:xfrm>
            <a:off x="3628800" y="5678487"/>
            <a:ext cx="782637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en-US" altLang="zh-CN" b="1" i="1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b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b="1" i="1" baseline="30000" dirty="0">
                <a:solidFill>
                  <a:srgbClr val="FF66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44070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3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128" y="-12981"/>
            <a:ext cx="9144000" cy="814217"/>
            <a:chOff x="-71437" y="57150"/>
            <a:chExt cx="9144000" cy="814217"/>
          </a:xfrm>
        </p:grpSpPr>
        <p:pic>
          <p:nvPicPr>
            <p:cNvPr id="11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4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4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04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04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66" grpId="0"/>
      <p:bldP spid="104472" grpId="0"/>
      <p:bldP spid="104473" grpId="0"/>
      <p:bldP spid="104474" grpId="0"/>
      <p:bldP spid="10447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/>
          <p:nvPr/>
        </p:nvSpPr>
        <p:spPr>
          <a:xfrm>
            <a:off x="228600" y="234950"/>
            <a:ext cx="29162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3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中考探究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512" y="-99392"/>
            <a:ext cx="9144000" cy="857067"/>
            <a:chOff x="-71437" y="57150"/>
            <a:chExt cx="9144000" cy="857067"/>
          </a:xfrm>
        </p:grpSpPr>
        <p:pic>
          <p:nvPicPr>
            <p:cNvPr id="8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587983" y="14477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7" y="2132856"/>
            <a:ext cx="13212211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101"/>
          <p:cNvSpPr txBox="1">
            <a:spLocks noChangeArrowheads="1"/>
          </p:cNvSpPr>
          <p:nvPr/>
        </p:nvSpPr>
        <p:spPr bwMode="auto">
          <a:xfrm>
            <a:off x="1154051" y="945517"/>
            <a:ext cx="751739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/>
              <a:t>整式混合运算的顺序</a:t>
            </a:r>
            <a:r>
              <a:rPr lang="zh-CN" altLang="zh-CN" b="1" dirty="0" smtClean="0"/>
              <a:t>：</a:t>
            </a:r>
            <a:endParaRPr lang="zh-CN" altLang="en-US" sz="1800" dirty="0"/>
          </a:p>
        </p:txBody>
      </p:sp>
      <p:sp>
        <p:nvSpPr>
          <p:cNvPr id="8" name="左大括号 7"/>
          <p:cNvSpPr/>
          <p:nvPr/>
        </p:nvSpPr>
        <p:spPr>
          <a:xfrm>
            <a:off x="1010973" y="1222516"/>
            <a:ext cx="45719" cy="3430620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2" name="文本框 99"/>
          <p:cNvSpPr txBox="1">
            <a:spLocks noChangeArrowheads="1"/>
          </p:cNvSpPr>
          <p:nvPr/>
        </p:nvSpPr>
        <p:spPr bwMode="auto">
          <a:xfrm>
            <a:off x="30816" y="2082654"/>
            <a:ext cx="8299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 smtClean="0"/>
              <a:t>整式运算</a:t>
            </a:r>
            <a:endParaRPr lang="zh-CN" altLang="zh-CN" sz="2400" b="1" dirty="0"/>
          </a:p>
        </p:txBody>
      </p:sp>
      <p:sp>
        <p:nvSpPr>
          <p:cNvPr id="37893" name="文本框 2"/>
          <p:cNvSpPr txBox="1">
            <a:spLocks noChangeArrowheads="1"/>
          </p:cNvSpPr>
          <p:nvPr/>
        </p:nvSpPr>
        <p:spPr bwMode="auto">
          <a:xfrm>
            <a:off x="1208643" y="3552826"/>
            <a:ext cx="84307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/>
              <a:t>乘法运算</a:t>
            </a:r>
            <a:endParaRPr lang="zh-CN" altLang="zh-CN" b="1" dirty="0"/>
          </a:p>
        </p:txBody>
      </p:sp>
      <p:sp>
        <p:nvSpPr>
          <p:cNvPr id="37894" name="文本框 11"/>
          <p:cNvSpPr txBox="1">
            <a:spLocks noChangeArrowheads="1"/>
          </p:cNvSpPr>
          <p:nvPr/>
        </p:nvSpPr>
        <p:spPr bwMode="auto">
          <a:xfrm>
            <a:off x="2210087" y="4558710"/>
            <a:ext cx="174318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/>
              <a:t>乘法公式</a:t>
            </a:r>
            <a:endParaRPr lang="zh-CN" altLang="zh-CN" b="1" dirty="0"/>
          </a:p>
        </p:txBody>
      </p:sp>
      <p:sp>
        <p:nvSpPr>
          <p:cNvPr id="13" name="左大括号 12"/>
          <p:cNvSpPr/>
          <p:nvPr/>
        </p:nvSpPr>
        <p:spPr>
          <a:xfrm>
            <a:off x="3530068" y="4743540"/>
            <a:ext cx="105979" cy="788987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左大括号 15"/>
          <p:cNvSpPr/>
          <p:nvPr/>
        </p:nvSpPr>
        <p:spPr>
          <a:xfrm>
            <a:off x="1949314" y="2005870"/>
            <a:ext cx="102407" cy="3079314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7" name="文本框 1"/>
          <p:cNvSpPr txBox="1">
            <a:spLocks noChangeArrowheads="1"/>
          </p:cNvSpPr>
          <p:nvPr/>
        </p:nvSpPr>
        <p:spPr bwMode="auto">
          <a:xfrm>
            <a:off x="2210087" y="1543091"/>
            <a:ext cx="65302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smtClean="0"/>
              <a:t>单项式乘单项式：</a:t>
            </a:r>
            <a:endParaRPr lang="zh-CN" altLang="en-US" sz="1800" dirty="0"/>
          </a:p>
        </p:txBody>
      </p:sp>
      <p:sp>
        <p:nvSpPr>
          <p:cNvPr id="37900" name="文本框 3"/>
          <p:cNvSpPr txBox="1">
            <a:spLocks noChangeArrowheads="1"/>
          </p:cNvSpPr>
          <p:nvPr/>
        </p:nvSpPr>
        <p:spPr bwMode="auto">
          <a:xfrm>
            <a:off x="3636047" y="4523642"/>
            <a:ext cx="572529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/>
              <a:t>平方差公式：</a:t>
            </a:r>
            <a:r>
              <a:rPr lang="en-US" altLang="zh-CN" b="1" dirty="0">
                <a:latin typeface="宋体" panose="02010600030101010101" pitchFamily="2" charset="-122"/>
              </a:rPr>
              <a:t>_______________________</a:t>
            </a:r>
            <a:endParaRPr lang="en-US" altLang="zh-CN" b="1" u="sng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b="1" dirty="0"/>
              <a:t>完全平方公式：</a:t>
            </a:r>
            <a:r>
              <a:rPr lang="en-US" altLang="zh-CN" sz="2400" b="1" dirty="0">
                <a:latin typeface="宋体" panose="02010600030101010101" pitchFamily="2" charset="-122"/>
              </a:rPr>
              <a:t>________________________</a:t>
            </a:r>
            <a:endParaRPr lang="en-US" altLang="zh-CN" sz="2400" b="1" dirty="0"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475207" y="4338976"/>
            <a:ext cx="38999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zh-CN" b="1" dirty="0">
                <a:solidFill>
                  <a:srgbClr val="FF0000"/>
                </a:solidFill>
              </a:rPr>
              <a:t>＋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)(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zh-CN" b="1" dirty="0">
                <a:solidFill>
                  <a:srgbClr val="FF0000"/>
                </a:solidFill>
              </a:rPr>
              <a:t>－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b="1" dirty="0">
                <a:solidFill>
                  <a:srgbClr val="FF0000"/>
                </a:solidFill>
              </a:rPr>
              <a:t>＝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zh-CN" b="1" dirty="0">
                <a:solidFill>
                  <a:srgbClr val="FF0000"/>
                </a:solidFill>
              </a:rPr>
              <a:t>－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 sz="1800" dirty="0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003659" y="4985307"/>
            <a:ext cx="46951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612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±</a:t>
            </a:r>
            <a:r>
              <a:rPr lang="en-US" altLang="zh-CN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zh-CN" b="1" dirty="0">
                <a:solidFill>
                  <a:srgbClr val="FF0000"/>
                </a:solidFill>
              </a:rPr>
              <a:t>＝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±2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ab</a:t>
            </a:r>
            <a:r>
              <a:rPr lang="zh-CN" altLang="zh-CN" b="1" dirty="0">
                <a:solidFill>
                  <a:srgbClr val="FF0000"/>
                </a:solidFill>
              </a:rPr>
              <a:t>＋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 sz="18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0" y="-50629"/>
            <a:ext cx="9144000" cy="814217"/>
            <a:chOff x="-71437" y="57150"/>
            <a:chExt cx="9144000" cy="814217"/>
          </a:xfrm>
        </p:grpSpPr>
        <p:pic>
          <p:nvPicPr>
            <p:cNvPr id="18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0" name="文本框 1"/>
          <p:cNvSpPr txBox="1">
            <a:spLocks noChangeArrowheads="1"/>
          </p:cNvSpPr>
          <p:nvPr/>
        </p:nvSpPr>
        <p:spPr bwMode="auto">
          <a:xfrm>
            <a:off x="2141207" y="2424186"/>
            <a:ext cx="65302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b="1" dirty="0"/>
              <a:t>单项式</a:t>
            </a:r>
            <a:r>
              <a:rPr lang="zh-CN" altLang="zh-CN" b="1" dirty="0" smtClean="0"/>
              <a:t>乘</a:t>
            </a:r>
            <a:r>
              <a:rPr lang="zh-CN" altLang="en-US" b="1" dirty="0"/>
              <a:t>多</a:t>
            </a:r>
            <a:r>
              <a:rPr lang="zh-CN" altLang="zh-CN" b="1" dirty="0" smtClean="0"/>
              <a:t>项式：</a:t>
            </a:r>
            <a:endParaRPr lang="zh-CN" altLang="en-US" sz="1800" dirty="0"/>
          </a:p>
        </p:txBody>
      </p:sp>
      <p:sp>
        <p:nvSpPr>
          <p:cNvPr id="3" name="矩形 2"/>
          <p:cNvSpPr/>
          <p:nvPr/>
        </p:nvSpPr>
        <p:spPr>
          <a:xfrm>
            <a:off x="4572000" y="1589258"/>
            <a:ext cx="33843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18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800" b="1" dirty="0">
                <a:solidFill>
                  <a:srgbClr val="000000"/>
                </a:solidFill>
              </a:rPr>
              <a:t>·</a:t>
            </a:r>
            <a:r>
              <a:rPr lang="en-US" altLang="zh-CN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1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18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zh-CN" sz="1800" b="1" dirty="0">
                <a:solidFill>
                  <a:srgbClr val="000000"/>
                </a:solidFill>
              </a:rPr>
              <a:t>＝（</a:t>
            </a:r>
            <a:r>
              <a:rPr lang="en-US" altLang="zh-CN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2×2</a:t>
            </a:r>
            <a:r>
              <a:rPr lang="zh-CN" altLang="zh-CN" sz="1800" b="1" dirty="0">
                <a:solidFill>
                  <a:srgbClr val="000000"/>
                </a:solidFill>
              </a:rPr>
              <a:t>）</a:t>
            </a:r>
            <a:r>
              <a:rPr lang="en-US" altLang="zh-CN" sz="1800" b="1" dirty="0">
                <a:solidFill>
                  <a:srgbClr val="000000"/>
                </a:solidFill>
              </a:rPr>
              <a:t>·</a:t>
            </a:r>
            <a:r>
              <a:rPr lang="en-US" altLang="zh-CN" sz="1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18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zh-CN" sz="1800" b="1" baseline="30000" dirty="0">
                <a:solidFill>
                  <a:srgbClr val="000000"/>
                </a:solidFill>
              </a:rPr>
              <a:t>＋</a:t>
            </a:r>
            <a:r>
              <a:rPr lang="en-US" altLang="zh-CN" sz="18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zh-CN" sz="1800" b="1" dirty="0">
                <a:solidFill>
                  <a:srgbClr val="000000"/>
                </a:solidFill>
              </a:rPr>
              <a:t>＝</a:t>
            </a:r>
            <a:r>
              <a:rPr lang="en-US" altLang="zh-CN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1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18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72000" y="2432135"/>
            <a:ext cx="33843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m(</a:t>
            </a:r>
            <a:r>
              <a:rPr lang="en-US" altLang="zh-CN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a+b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sz="1800" b="1" dirty="0" smtClean="0">
                <a:solidFill>
                  <a:srgbClr val="000000"/>
                </a:solidFill>
              </a:rPr>
              <a:t>＝</a:t>
            </a:r>
            <a:r>
              <a:rPr lang="en-US" altLang="zh-CN" sz="1800" b="1" dirty="0" err="1" smtClean="0">
                <a:solidFill>
                  <a:srgbClr val="000000"/>
                </a:solidFill>
              </a:rPr>
              <a:t>ma+mb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3" name="文本框 1"/>
          <p:cNvSpPr txBox="1">
            <a:spLocks noChangeArrowheads="1"/>
          </p:cNvSpPr>
          <p:nvPr/>
        </p:nvSpPr>
        <p:spPr bwMode="auto">
          <a:xfrm>
            <a:off x="2210087" y="3498709"/>
            <a:ext cx="65302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/>
              <a:t>多</a:t>
            </a:r>
            <a:r>
              <a:rPr lang="zh-CN" altLang="zh-CN" b="1" dirty="0" smtClean="0"/>
              <a:t>项式乘</a:t>
            </a:r>
            <a:r>
              <a:rPr lang="zh-CN" altLang="en-US" b="1" dirty="0"/>
              <a:t>多</a:t>
            </a:r>
            <a:r>
              <a:rPr lang="zh-CN" altLang="zh-CN" b="1" dirty="0" smtClean="0"/>
              <a:t>项式：</a:t>
            </a:r>
            <a:endParaRPr lang="zh-CN" altLang="en-US" sz="1800" dirty="0"/>
          </a:p>
        </p:txBody>
      </p:sp>
      <p:sp>
        <p:nvSpPr>
          <p:cNvPr id="24" name="矩形 23"/>
          <p:cNvSpPr/>
          <p:nvPr/>
        </p:nvSpPr>
        <p:spPr>
          <a:xfrm>
            <a:off x="4585604" y="3504406"/>
            <a:ext cx="33843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m+n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)(</a:t>
            </a:r>
            <a:r>
              <a:rPr lang="en-US" altLang="zh-CN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a+b</a:t>
            </a:r>
            <a:r>
              <a:rPr lang="en-US" altLang="zh-CN" sz="1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sz="1800" b="1" dirty="0" smtClean="0">
                <a:solidFill>
                  <a:srgbClr val="000000"/>
                </a:solidFill>
              </a:rPr>
              <a:t>＝</a:t>
            </a:r>
            <a:r>
              <a:rPr lang="en-US" altLang="zh-CN" sz="1800" b="1" dirty="0" err="1" smtClean="0">
                <a:solidFill>
                  <a:srgbClr val="000000"/>
                </a:solidFill>
              </a:rPr>
              <a:t>ma+mb+na+nb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00457" y="989093"/>
            <a:ext cx="40559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/>
              <a:t>先算乘方，再算乘除，最后算加减</a:t>
            </a:r>
            <a:endParaRPr lang="zh-CN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" grpId="0"/>
      <p:bldP spid="22" grpId="0"/>
      <p:bldP spid="24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8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700808"/>
            <a:ext cx="1056520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3"/>
          <p:cNvSpPr txBox="1">
            <a:spLocks noChangeArrowheads="1"/>
          </p:cNvSpPr>
          <p:nvPr/>
        </p:nvSpPr>
        <p:spPr bwMode="auto">
          <a:xfrm>
            <a:off x="1071949" y="1637678"/>
            <a:ext cx="8439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1800" b="1" dirty="0"/>
              <a:t>目的</a:t>
            </a:r>
            <a:endParaRPr lang="zh-CN" altLang="zh-CN" sz="1800" b="1" dirty="0"/>
          </a:p>
        </p:txBody>
      </p:sp>
      <p:sp>
        <p:nvSpPr>
          <p:cNvPr id="39940" name="文本框 99"/>
          <p:cNvSpPr txBox="1">
            <a:spLocks noChangeArrowheads="1"/>
          </p:cNvSpPr>
          <p:nvPr/>
        </p:nvSpPr>
        <p:spPr bwMode="auto">
          <a:xfrm>
            <a:off x="310962" y="1747668"/>
            <a:ext cx="321857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因式分解</a:t>
            </a:r>
            <a:endParaRPr lang="zh-CN" altLang="zh-CN" sz="2400" b="1" dirty="0"/>
          </a:p>
        </p:txBody>
      </p:sp>
      <p:sp>
        <p:nvSpPr>
          <p:cNvPr id="16" name="左大括号 15"/>
          <p:cNvSpPr/>
          <p:nvPr/>
        </p:nvSpPr>
        <p:spPr>
          <a:xfrm>
            <a:off x="1762823" y="1427314"/>
            <a:ext cx="132176" cy="1022350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2096950" y="2877060"/>
            <a:ext cx="67867" cy="2128780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3" name="文本框 101"/>
          <p:cNvSpPr txBox="1">
            <a:spLocks noChangeArrowheads="1"/>
          </p:cNvSpPr>
          <p:nvPr/>
        </p:nvSpPr>
        <p:spPr bwMode="auto">
          <a:xfrm>
            <a:off x="1969700" y="1476824"/>
            <a:ext cx="708514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</a:rPr>
              <a:t>1</a:t>
            </a:r>
            <a:r>
              <a:rPr lang="en-US" altLang="zh-CN" sz="1400" b="1" dirty="0">
                <a:latin typeface="Times New Roman" panose="02020603050405020304" pitchFamily="18" charset="0"/>
              </a:rPr>
              <a:t>.</a:t>
            </a:r>
            <a:r>
              <a:rPr lang="zh-CN" altLang="zh-CN" sz="1800" b="1" dirty="0"/>
              <a:t>把一个多项式化为几个整式积的形式</a:t>
            </a:r>
            <a:endParaRPr lang="zh-CN" altLang="zh-CN" sz="1800" b="1" dirty="0"/>
          </a:p>
          <a:p>
            <a:pPr eaLnBrk="1" hangingPunct="1"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</a:rPr>
              <a:t>2.</a:t>
            </a:r>
            <a:r>
              <a:rPr lang="zh-CN" altLang="zh-CN" sz="1800" b="1" dirty="0"/>
              <a:t>必须分解到每一个多项式都不能再分解为止</a:t>
            </a:r>
            <a:endParaRPr lang="zh-CN" altLang="en-US" sz="1600" dirty="0"/>
          </a:p>
        </p:txBody>
      </p:sp>
      <p:sp>
        <p:nvSpPr>
          <p:cNvPr id="39944" name="文本框 1"/>
          <p:cNvSpPr txBox="1">
            <a:spLocks noChangeArrowheads="1"/>
          </p:cNvSpPr>
          <p:nvPr/>
        </p:nvSpPr>
        <p:spPr bwMode="auto">
          <a:xfrm>
            <a:off x="998842" y="3238659"/>
            <a:ext cx="14641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1800" b="1" dirty="0"/>
              <a:t>基本方法</a:t>
            </a:r>
            <a:endParaRPr lang="zh-CN" altLang="en-US" sz="1600" dirty="0"/>
          </a:p>
        </p:txBody>
      </p:sp>
      <p:sp>
        <p:nvSpPr>
          <p:cNvPr id="39945" name="文本框 2"/>
          <p:cNvSpPr txBox="1">
            <a:spLocks noChangeArrowheads="1"/>
          </p:cNvSpPr>
          <p:nvPr/>
        </p:nvSpPr>
        <p:spPr bwMode="auto">
          <a:xfrm>
            <a:off x="2223034" y="2623145"/>
            <a:ext cx="170089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1800" b="1" dirty="0"/>
              <a:t>提公因式法</a:t>
            </a:r>
            <a:endParaRPr lang="zh-CN" altLang="en-US" sz="1600" dirty="0"/>
          </a:p>
        </p:txBody>
      </p:sp>
      <p:sp>
        <p:nvSpPr>
          <p:cNvPr id="39947" name="文本框 4"/>
          <p:cNvSpPr txBox="1">
            <a:spLocks noChangeArrowheads="1"/>
          </p:cNvSpPr>
          <p:nvPr/>
        </p:nvSpPr>
        <p:spPr bwMode="auto">
          <a:xfrm>
            <a:off x="3769010" y="2554004"/>
            <a:ext cx="5237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800" b="1" i="1" dirty="0" smtClean="0">
                <a:latin typeface="Times New Roman" panose="02020603050405020304" pitchFamily="18" charset="0"/>
              </a:rPr>
              <a:t>ma</a:t>
            </a:r>
            <a:r>
              <a:rPr lang="zh-CN" altLang="zh-CN" sz="1800" b="1" dirty="0"/>
              <a:t>＋</a:t>
            </a:r>
            <a:r>
              <a:rPr lang="en-US" altLang="zh-CN" sz="1800" b="1" i="1" dirty="0" err="1">
                <a:latin typeface="Times New Roman" panose="02020603050405020304" pitchFamily="18" charset="0"/>
              </a:rPr>
              <a:t>mb</a:t>
            </a:r>
            <a:r>
              <a:rPr lang="zh-CN" altLang="zh-CN" sz="1800" b="1" dirty="0"/>
              <a:t>＋</a:t>
            </a:r>
            <a:r>
              <a:rPr lang="en-US" altLang="zh-CN" sz="1800" b="1" i="1" dirty="0">
                <a:latin typeface="Times New Roman" panose="02020603050405020304" pitchFamily="18" charset="0"/>
              </a:rPr>
              <a:t>mc</a:t>
            </a:r>
            <a:r>
              <a:rPr lang="zh-CN" altLang="zh-CN" sz="1800" b="1" dirty="0"/>
              <a:t>＝</a:t>
            </a:r>
            <a:r>
              <a:rPr lang="en-US" altLang="zh-CN" sz="2400" b="1" u="sng" dirty="0">
                <a:latin typeface="宋体" panose="02010600030101010101" pitchFamily="2" charset="-122"/>
              </a:rPr>
              <a:t>____________</a:t>
            </a:r>
            <a:r>
              <a:rPr lang="zh-CN" altLang="zh-CN" sz="2400" b="1" u="sng" dirty="0">
                <a:latin typeface="宋体" panose="02010600030101010101" pitchFamily="2" charset="-122"/>
              </a:rPr>
              <a:t>　</a:t>
            </a:r>
            <a:r>
              <a:rPr lang="zh-CN" altLang="zh-CN" sz="2400" b="1" u="sng" dirty="0"/>
              <a:t>　　　　　　</a:t>
            </a:r>
            <a:endParaRPr lang="zh-CN" altLang="en-US" dirty="0"/>
          </a:p>
        </p:txBody>
      </p:sp>
      <p:sp>
        <p:nvSpPr>
          <p:cNvPr id="39951" name="文本框 9"/>
          <p:cNvSpPr txBox="1">
            <a:spLocks noChangeArrowheads="1"/>
          </p:cNvSpPr>
          <p:nvPr/>
        </p:nvSpPr>
        <p:spPr bwMode="auto">
          <a:xfrm>
            <a:off x="2251908" y="5005840"/>
            <a:ext cx="1451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 dirty="0" smtClean="0"/>
              <a:t>十字相乘</a:t>
            </a:r>
            <a:r>
              <a:rPr lang="zh-CN" altLang="zh-CN" sz="1800" b="1" dirty="0" smtClean="0"/>
              <a:t>法</a:t>
            </a:r>
            <a:endParaRPr lang="zh-CN" altLang="en-US" sz="1600" dirty="0"/>
          </a:p>
        </p:txBody>
      </p:sp>
      <p:sp>
        <p:nvSpPr>
          <p:cNvPr id="12" name="左大括号 11"/>
          <p:cNvSpPr/>
          <p:nvPr/>
        </p:nvSpPr>
        <p:spPr>
          <a:xfrm>
            <a:off x="3099830" y="3616020"/>
            <a:ext cx="132177" cy="1022350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616345" y="2432492"/>
            <a:ext cx="28626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zh-CN" sz="2400" b="1" dirty="0">
                <a:solidFill>
                  <a:srgbClr val="FF0000"/>
                </a:solidFill>
              </a:rPr>
              <a:t>＋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zh-CN" sz="2400" b="1" dirty="0">
                <a:solidFill>
                  <a:srgbClr val="FF0000"/>
                </a:solidFill>
              </a:rPr>
              <a:t>＋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-14580" y="-55391"/>
            <a:ext cx="9158579" cy="690391"/>
            <a:chOff x="-71437" y="57150"/>
            <a:chExt cx="9144000" cy="814217"/>
          </a:xfrm>
        </p:grpSpPr>
        <p:pic>
          <p:nvPicPr>
            <p:cNvPr id="26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9" name="Rectangle 10"/>
          <p:cNvSpPr/>
          <p:nvPr/>
        </p:nvSpPr>
        <p:spPr>
          <a:xfrm>
            <a:off x="397488" y="717849"/>
            <a:ext cx="5620133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因式分解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30" name="左大括号 29"/>
          <p:cNvSpPr/>
          <p:nvPr/>
        </p:nvSpPr>
        <p:spPr>
          <a:xfrm>
            <a:off x="632819" y="1938489"/>
            <a:ext cx="273143" cy="1912270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442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116" y="3342479"/>
            <a:ext cx="4338220" cy="83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43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338" y="4120697"/>
            <a:ext cx="4316774" cy="88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9"/>
          <p:cNvSpPr txBox="1">
            <a:spLocks noChangeArrowheads="1"/>
          </p:cNvSpPr>
          <p:nvPr/>
        </p:nvSpPr>
        <p:spPr bwMode="auto">
          <a:xfrm>
            <a:off x="2056391" y="3987966"/>
            <a:ext cx="1105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1800" b="1" dirty="0"/>
              <a:t>公式法</a:t>
            </a:r>
            <a:endParaRPr lang="zh-CN" alt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4"/>
              <p:cNvSpPr txBox="1">
                <a:spLocks noChangeArrowheads="1"/>
              </p:cNvSpPr>
              <p:nvPr/>
            </p:nvSpPr>
            <p:spPr bwMode="auto">
              <a:xfrm>
                <a:off x="3657042" y="4941997"/>
                <a:ext cx="5237050" cy="646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altLang="zh-CN" sz="1800" b="1" i="1" smtClean="0">
                        <a:latin typeface="Cambria Math"/>
                        <a:ea typeface="Cambria Math"/>
                      </a:rPr>
                      <m:t>+</m:t>
                    </m:r>
                    <m:d>
                      <m:dPr>
                        <m:ctrlPr>
                          <a:rPr lang="en-US" altLang="zh-CN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/>
                            <a:ea typeface="Cambria Math"/>
                          </a:rPr>
                          <m:t>𝒑</m:t>
                        </m:r>
                        <m:r>
                          <a:rPr lang="en-US" altLang="zh-CN" sz="1800" b="1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altLang="zh-CN" sz="1800" b="1" i="1" smtClean="0">
                            <a:latin typeface="Cambria Math"/>
                            <a:ea typeface="Cambria Math"/>
                          </a:rPr>
                          <m:t>𝒒</m:t>
                        </m:r>
                      </m:e>
                    </m:d>
                    <m:r>
                      <a:rPr lang="en-US" altLang="zh-CN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altLang="zh-CN" sz="1800" b="1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altLang="zh-CN" sz="1800" b="1" i="1" smtClean="0">
                        <a:latin typeface="Cambria Math"/>
                        <a:ea typeface="Cambria Math"/>
                      </a:rPr>
                      <m:t>𝒑𝒒</m:t>
                    </m:r>
                  </m:oMath>
                </a14:m>
                <a:r>
                  <a:rPr lang="zh-CN" altLang="zh-CN" sz="1800" b="1" dirty="0" smtClean="0"/>
                  <a:t>＝</a:t>
                </a:r>
                <a:r>
                  <a:rPr lang="en-US" altLang="zh-CN" sz="2400" b="1" u="sng" dirty="0" smtClean="0">
                    <a:latin typeface="宋体" charset="-122"/>
                  </a:rPr>
                  <a:t>____________</a:t>
                </a:r>
                <a:r>
                  <a:rPr lang="zh-CN" altLang="zh-CN" sz="2400" b="1" u="sng" dirty="0">
                    <a:latin typeface="宋体" charset="-122"/>
                  </a:rPr>
                  <a:t>　</a:t>
                </a:r>
                <a:r>
                  <a:rPr lang="zh-CN" altLang="zh-CN" sz="2400" b="1" u="sng" dirty="0"/>
                  <a:t>　　　　　　</a:t>
                </a:r>
                <a:endParaRPr lang="zh-CN" altLang="en-US" dirty="0"/>
              </a:p>
            </p:txBody>
          </p:sp>
        </mc:Choice>
        <mc:Fallback>
          <p:sp>
            <p:nvSpPr>
              <p:cNvPr id="24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042" y="4941997"/>
                <a:ext cx="5237050" cy="646112"/>
              </a:xfrm>
              <a:prstGeom prst="rect">
                <a:avLst/>
              </a:prstGeom>
              <a:blipFill rotWithShape="1">
                <a:blip r:embed="rId4"/>
                <a:stretch>
                  <a:fillRect b="-2075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1" name="文本框 27"/>
          <p:cNvSpPr txBox="1">
            <a:spLocks noChangeArrowheads="1"/>
          </p:cNvSpPr>
          <p:nvPr/>
        </p:nvSpPr>
        <p:spPr bwMode="auto">
          <a:xfrm>
            <a:off x="5934805" y="4867340"/>
            <a:ext cx="28626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x+p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)(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x+q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632819" y="5588109"/>
            <a:ext cx="8141363" cy="884858"/>
            <a:chOff x="632819" y="5588109"/>
            <a:chExt cx="8141363" cy="884858"/>
          </a:xfrm>
        </p:grpSpPr>
        <p:sp>
          <p:nvSpPr>
            <p:cNvPr id="39954" name="文本框 16"/>
            <p:cNvSpPr txBox="1">
              <a:spLocks noChangeArrowheads="1"/>
            </p:cNvSpPr>
            <p:nvPr/>
          </p:nvSpPr>
          <p:spPr bwMode="auto">
            <a:xfrm>
              <a:off x="632819" y="5588109"/>
              <a:ext cx="814136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2400" b="1" dirty="0" smtClean="0"/>
                <a:t>        </a:t>
              </a:r>
              <a:r>
                <a:rPr lang="zh-CN" altLang="zh-CN" sz="2400" b="1" dirty="0" smtClean="0"/>
                <a:t>【</a:t>
              </a:r>
              <a:r>
                <a:rPr lang="zh-CN" altLang="en-US" sz="2400" b="1" dirty="0" smtClean="0"/>
                <a:t>提示</a:t>
              </a:r>
              <a:r>
                <a:rPr lang="zh-CN" altLang="zh-CN" sz="2400" b="1" dirty="0" smtClean="0"/>
                <a:t>】</a:t>
              </a:r>
              <a:r>
                <a:rPr lang="zh-CN" altLang="zh-CN" sz="2400" b="1" dirty="0" smtClean="0">
                  <a:solidFill>
                    <a:srgbClr val="0000FF"/>
                  </a:solidFill>
                </a:rPr>
                <a:t>因式分解</a:t>
              </a:r>
              <a:r>
                <a:rPr lang="en-US" altLang="zh-CN" sz="2400" b="1" dirty="0" smtClean="0">
                  <a:solidFill>
                    <a:srgbClr val="0000FF"/>
                  </a:solidFill>
                </a:rPr>
                <a:t>                             </a:t>
              </a:r>
              <a:r>
                <a:rPr lang="zh-CN" altLang="en-US" sz="2400" b="1" dirty="0" smtClean="0">
                  <a:solidFill>
                    <a:srgbClr val="0000FF"/>
                  </a:solidFill>
                </a:rPr>
                <a:t>整式乘法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3" name="左右箭头 2"/>
            <p:cNvSpPr/>
            <p:nvPr/>
          </p:nvSpPr>
          <p:spPr>
            <a:xfrm>
              <a:off x="3964501" y="5911275"/>
              <a:ext cx="1477998" cy="161582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87655" y="6072857"/>
              <a:ext cx="11324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/>
                <a:t>逆运算</a:t>
              </a:r>
              <a:endParaRPr lang="zh-CN" altLang="en-US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16" grpId="0" animBg="1"/>
      <p:bldP spid="11" grpId="0" animBg="1"/>
      <p:bldP spid="39943" grpId="0"/>
      <p:bldP spid="39944" grpId="0"/>
      <p:bldP spid="39945" grpId="0"/>
      <p:bldP spid="39947" grpId="0"/>
      <p:bldP spid="39951" grpId="0"/>
      <p:bldP spid="12" grpId="0" animBg="1"/>
      <p:bldP spid="28" grpId="0"/>
      <p:bldP spid="23" grpId="0"/>
      <p:bldP spid="24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12103924" cy="325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7" name="图片 12" descr="2020试题研究版式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4"/>
              <p:cNvSpPr txBox="1">
                <a:spLocks noChangeArrowheads="1"/>
              </p:cNvSpPr>
              <p:nvPr/>
            </p:nvSpPr>
            <p:spPr bwMode="auto">
              <a:xfrm>
                <a:off x="1691680" y="5151267"/>
                <a:ext cx="7848872" cy="6588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        </m:t>
                        </m:r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𝟏𝟐</m:t>
                    </m:r>
                  </m:oMath>
                </a14:m>
                <a:r>
                  <a:rPr lang="zh-CN" altLang="zh-CN" sz="2400" b="1" dirty="0" smtClean="0">
                    <a:solidFill>
                      <a:srgbClr val="0000FF"/>
                    </a:solidFill>
                  </a:rPr>
                  <a:t>＝</a:t>
                </a:r>
                <a:r>
                  <a:rPr lang="zh-CN" altLang="en-US" sz="2400" b="1" dirty="0" smtClean="0">
                    <a:solidFill>
                      <a:srgbClr val="0000FF"/>
                    </a:solidFill>
                    <a:latin typeface="宋体" charset="-122"/>
                  </a:rPr>
                  <a:t>（</a:t>
                </a:r>
                <a:r>
                  <a:rPr lang="en-US" altLang="zh-CN" sz="2400" b="1" dirty="0" smtClean="0">
                    <a:solidFill>
                      <a:srgbClr val="0000FF"/>
                    </a:solidFill>
                    <a:latin typeface="宋体" charset="-122"/>
                  </a:rPr>
                  <a:t>x+4</a:t>
                </a:r>
                <a:r>
                  <a:rPr lang="zh-CN" altLang="en-US" sz="2400" b="1" dirty="0" smtClean="0">
                    <a:solidFill>
                      <a:srgbClr val="0000FF"/>
                    </a:solidFill>
                    <a:latin typeface="宋体" charset="-122"/>
                  </a:rPr>
                  <a:t>）</a:t>
                </a:r>
                <a:r>
                  <a:rPr lang="en-US" altLang="zh-CN" sz="2400" b="1" dirty="0" smtClean="0">
                    <a:solidFill>
                      <a:srgbClr val="0000FF"/>
                    </a:solidFill>
                    <a:latin typeface="宋体" charset="-122"/>
                  </a:rPr>
                  <a:t>(x-3)</a:t>
                </a:r>
                <a:r>
                  <a:rPr lang="zh-CN" altLang="zh-CN" sz="2400" b="1" u="sng" dirty="0" smtClean="0">
                    <a:solidFill>
                      <a:srgbClr val="0000FF"/>
                    </a:solidFill>
                  </a:rPr>
                  <a:t>　</a:t>
                </a:r>
                <a:r>
                  <a:rPr lang="zh-CN" altLang="zh-CN" sz="2400" b="1" u="sng" dirty="0">
                    <a:solidFill>
                      <a:srgbClr val="0000FF"/>
                    </a:solidFill>
                  </a:rPr>
                  <a:t>　　</a:t>
                </a:r>
                <a:r>
                  <a:rPr lang="zh-CN" altLang="zh-CN" sz="2400" b="1" u="sng" dirty="0"/>
                  <a:t>　</a:t>
                </a:r>
                <a:endParaRPr lang="zh-CN" altLang="en-US" dirty="0"/>
              </a:p>
            </p:txBody>
          </p:sp>
        </mc:Choice>
        <mc:Fallback>
          <p:sp>
            <p:nvSpPr>
              <p:cNvPr id="9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1680" y="5151267"/>
                <a:ext cx="7848872" cy="658835"/>
              </a:xfrm>
              <a:prstGeom prst="rect">
                <a:avLst/>
              </a:prstGeom>
              <a:blipFill rotWithShape="1">
                <a:blip r:embed="rId3"/>
                <a:stretch>
                  <a:fillRect b="-194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795594" y="5009804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解析：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/>
          <p:nvPr/>
        </p:nvSpPr>
        <p:spPr>
          <a:xfrm>
            <a:off x="228600" y="234950"/>
            <a:ext cx="4056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1870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中考复习专题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657" y="4437112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教材链接：八（上）第十五章分式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3140" y="2636912"/>
            <a:ext cx="846645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第三讲：分式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ainIdea"/>
          <p:cNvSpPr>
            <a:spLocks noChangeArrowheads="1"/>
          </p:cNvSpPr>
          <p:nvPr/>
        </p:nvSpPr>
        <p:spPr bwMode="auto">
          <a:xfrm>
            <a:off x="3719997" y="3122613"/>
            <a:ext cx="1084801" cy="871537"/>
          </a:xfrm>
          <a:custGeom>
            <a:avLst/>
            <a:gdLst>
              <a:gd name="T0" fmla="*/ 0 w 1445700"/>
              <a:gd name="T1" fmla="*/ 0 h 872300"/>
              <a:gd name="T2" fmla="*/ 1445700 w 1445700"/>
              <a:gd name="T3" fmla="*/ 872300 h 872300"/>
            </a:gdLst>
            <a:ahLst/>
            <a:cxnLst/>
            <a:rect l="T0" t="T1" r="T2" b="T3"/>
            <a:pathLst>
              <a:path w="1445700" h="872300">
                <a:moveTo>
                  <a:pt x="24400" y="0"/>
                </a:moveTo>
                <a:lnTo>
                  <a:pt x="1421300" y="0"/>
                </a:lnTo>
                <a:cubicBezTo>
                  <a:pt x="1437697" y="0"/>
                  <a:pt x="1445700" y="8003"/>
                  <a:pt x="1445700" y="24400"/>
                </a:cubicBezTo>
                <a:lnTo>
                  <a:pt x="1445700" y="847900"/>
                </a:lnTo>
                <a:cubicBezTo>
                  <a:pt x="1445700" y="864297"/>
                  <a:pt x="1437697" y="872300"/>
                  <a:pt x="1421300" y="872300"/>
                </a:cubicBezTo>
                <a:lnTo>
                  <a:pt x="24400" y="872300"/>
                </a:lnTo>
                <a:cubicBezTo>
                  <a:pt x="8003" y="872300"/>
                  <a:pt x="0" y="864297"/>
                  <a:pt x="0" y="847900"/>
                </a:cubicBezTo>
                <a:lnTo>
                  <a:pt x="0" y="24400"/>
                </a:lnTo>
                <a:cubicBezTo>
                  <a:pt x="0" y="8003"/>
                  <a:pt x="8003" y="0"/>
                  <a:pt x="24400" y="0"/>
                </a:cubicBezTo>
                <a:close/>
              </a:path>
            </a:pathLst>
          </a:custGeom>
          <a:solidFill>
            <a:srgbClr val="435FBC"/>
          </a:solidFill>
          <a:ln w="18300">
            <a:solidFill>
              <a:srgbClr val="435FBC"/>
            </a:solidFill>
            <a:round/>
          </a:ln>
        </p:spPr>
        <p:txBody>
          <a:bodyPr wrap="none" lIns="0" tIns="0" rIns="0" bIns="225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>
                <a:solidFill>
                  <a:srgbClr val="FFFFFF"/>
                </a:solidFill>
                <a:latin typeface="楷体" panose="02010609060101010101" pitchFamily="49" charset="-122"/>
              </a:rPr>
              <a:t>分式</a:t>
            </a:r>
            <a:endParaRPr lang="zh-CN" altLang="zh-CN" sz="2400">
              <a:solidFill>
                <a:srgbClr val="FFFFFF"/>
              </a:solidFill>
              <a:latin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2755465" y="3802063"/>
            <a:ext cx="1378923" cy="485775"/>
            <a:chOff x="5785" y="5988"/>
            <a:chExt cx="2895" cy="764"/>
          </a:xfrm>
        </p:grpSpPr>
        <p:sp>
          <p:nvSpPr>
            <p:cNvPr id="32785" name="MMConnector"/>
            <p:cNvSpPr>
              <a:spLocks noChangeArrowheads="1"/>
            </p:cNvSpPr>
            <p:nvPr/>
          </p:nvSpPr>
          <p:spPr bwMode="auto">
            <a:xfrm>
              <a:off x="8076" y="5988"/>
              <a:ext cx="605" cy="201"/>
            </a:xfrm>
            <a:custGeom>
              <a:avLst/>
              <a:gdLst>
                <a:gd name="T0" fmla="*/ -266 w 384300"/>
                <a:gd name="T1" fmla="*/ 184 h 127482"/>
                <a:gd name="T2" fmla="*/ -871 w 384300"/>
                <a:gd name="T3" fmla="*/ 385 h 12748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4300" h="127482" fill="none">
                  <a:moveTo>
                    <a:pt x="-169275" y="116518"/>
                  </a:moveTo>
                  <a:cubicBezTo>
                    <a:pt x="-278121" y="189295"/>
                    <a:pt x="-397679" y="244000"/>
                    <a:pt x="-553575" y="244000"/>
                  </a:cubicBezTo>
                </a:path>
              </a:pathLst>
            </a:custGeom>
            <a:noFill/>
            <a:ln w="61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MainTopic"/>
            <p:cNvSpPr>
              <a:spLocks noChangeArrowheads="1"/>
            </p:cNvSpPr>
            <p:nvPr/>
          </p:nvSpPr>
          <p:spPr bwMode="auto">
            <a:xfrm>
              <a:off x="5785" y="6064"/>
              <a:ext cx="1419" cy="688"/>
            </a:xfrm>
            <a:custGeom>
              <a:avLst/>
              <a:gdLst>
                <a:gd name="T0" fmla="*/ 0 w 1409100"/>
                <a:gd name="T1" fmla="*/ 0 h 774700"/>
                <a:gd name="T2" fmla="*/ 1409100 w 1409100"/>
                <a:gd name="T3" fmla="*/ 774700 h 774700"/>
              </a:gdLst>
              <a:ahLst/>
              <a:cxnLst/>
              <a:rect l="T0" t="T1" r="T2" b="T3"/>
              <a:pathLst>
                <a:path w="1409100" h="774700">
                  <a:moveTo>
                    <a:pt x="24400" y="0"/>
                  </a:moveTo>
                  <a:lnTo>
                    <a:pt x="1384700" y="0"/>
                  </a:lnTo>
                  <a:cubicBezTo>
                    <a:pt x="1401097" y="0"/>
                    <a:pt x="1409100" y="8003"/>
                    <a:pt x="1409100" y="24400"/>
                  </a:cubicBezTo>
                  <a:lnTo>
                    <a:pt x="1409100" y="750300"/>
                  </a:lnTo>
                  <a:cubicBezTo>
                    <a:pt x="1409100" y="766697"/>
                    <a:pt x="1401097" y="774700"/>
                    <a:pt x="1384700" y="774700"/>
                  </a:cubicBezTo>
                  <a:lnTo>
                    <a:pt x="24400" y="774700"/>
                  </a:lnTo>
                  <a:cubicBezTo>
                    <a:pt x="8003" y="774700"/>
                    <a:pt x="0" y="766697"/>
                    <a:pt x="0" y="750300"/>
                  </a:cubicBezTo>
                  <a:lnTo>
                    <a:pt x="0" y="24400"/>
                  </a:lnTo>
                  <a:cubicBezTo>
                    <a:pt x="0" y="8003"/>
                    <a:pt x="8003" y="0"/>
                    <a:pt x="24400" y="0"/>
                  </a:cubicBezTo>
                  <a:close/>
                </a:path>
              </a:pathLst>
            </a:custGeom>
            <a:solidFill>
              <a:srgbClr val="EBECF3"/>
            </a:solidFill>
            <a:ln w="6100">
              <a:solidFill>
                <a:srgbClr val="EBECF3"/>
              </a:solidFill>
              <a:round/>
            </a:ln>
          </p:spPr>
          <p:txBody>
            <a:bodyPr wrap="none" lIns="0" tIns="0" rIns="0" bIns="225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hlinkClick r:id="rId1" action="ppaction://hlinksldjump"/>
                </a:rPr>
                <a:t>性质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4677384" y="3930650"/>
            <a:ext cx="1938590" cy="838200"/>
            <a:chOff x="9820" y="6190"/>
            <a:chExt cx="4071" cy="1320"/>
          </a:xfrm>
        </p:grpSpPr>
        <p:sp>
          <p:nvSpPr>
            <p:cNvPr id="32783" name="MMConnector"/>
            <p:cNvSpPr>
              <a:spLocks noChangeArrowheads="1"/>
            </p:cNvSpPr>
            <p:nvPr/>
          </p:nvSpPr>
          <p:spPr bwMode="auto">
            <a:xfrm>
              <a:off x="9820" y="6258"/>
              <a:ext cx="861" cy="622"/>
            </a:xfrm>
            <a:custGeom>
              <a:avLst/>
              <a:gdLst>
                <a:gd name="T0" fmla="*/ 11 w 546449"/>
                <a:gd name="T1" fmla="*/ 32 h 394975"/>
                <a:gd name="T2" fmla="*/ 872 w 546449"/>
                <a:gd name="T3" fmla="*/ 654 h 3949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46449" h="394975" fill="none">
                  <a:moveTo>
                    <a:pt x="7126" y="20588"/>
                  </a:moveTo>
                  <a:cubicBezTo>
                    <a:pt x="142498" y="221284"/>
                    <a:pt x="284123" y="415563"/>
                    <a:pt x="553575" y="415563"/>
                  </a:cubicBezTo>
                </a:path>
              </a:pathLst>
            </a:custGeom>
            <a:noFill/>
            <a:ln w="61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MainTopic"/>
            <p:cNvSpPr>
              <a:spLocks noChangeArrowheads="1"/>
            </p:cNvSpPr>
            <p:nvPr/>
          </p:nvSpPr>
          <p:spPr bwMode="auto">
            <a:xfrm>
              <a:off x="10691" y="6190"/>
              <a:ext cx="3201" cy="1321"/>
            </a:xfrm>
            <a:custGeom>
              <a:avLst/>
              <a:gdLst>
                <a:gd name="T0" fmla="*/ 0 w 3263500"/>
                <a:gd name="T1" fmla="*/ 0 h 2128900"/>
                <a:gd name="T2" fmla="*/ 3263500 w 3263500"/>
                <a:gd name="T3" fmla="*/ 2128900 h 2128900"/>
              </a:gdLst>
              <a:ahLst/>
              <a:cxnLst/>
              <a:rect l="T0" t="T1" r="T2" b="T3"/>
              <a:pathLst>
                <a:path w="3263500" h="2128900">
                  <a:moveTo>
                    <a:pt x="24400" y="0"/>
                  </a:moveTo>
                  <a:lnTo>
                    <a:pt x="3239100" y="0"/>
                  </a:lnTo>
                  <a:cubicBezTo>
                    <a:pt x="3255497" y="0"/>
                    <a:pt x="3263500" y="8003"/>
                    <a:pt x="3263500" y="24400"/>
                  </a:cubicBezTo>
                  <a:lnTo>
                    <a:pt x="3263500" y="2104500"/>
                  </a:lnTo>
                  <a:cubicBezTo>
                    <a:pt x="3263500" y="2120897"/>
                    <a:pt x="3255497" y="2128900"/>
                    <a:pt x="3239100" y="2128900"/>
                  </a:cubicBezTo>
                  <a:lnTo>
                    <a:pt x="24400" y="2128900"/>
                  </a:lnTo>
                  <a:cubicBezTo>
                    <a:pt x="8003" y="2128900"/>
                    <a:pt x="0" y="2120897"/>
                    <a:pt x="0" y="2104500"/>
                  </a:cubicBezTo>
                  <a:lnTo>
                    <a:pt x="0" y="24400"/>
                  </a:lnTo>
                  <a:cubicBezTo>
                    <a:pt x="0" y="8003"/>
                    <a:pt x="8003" y="0"/>
                    <a:pt x="24400" y="0"/>
                  </a:cubicBezTo>
                  <a:close/>
                </a:path>
              </a:pathLst>
            </a:custGeom>
            <a:solidFill>
              <a:srgbClr val="EBECF3"/>
            </a:solidFill>
            <a:ln w="6100">
              <a:solidFill>
                <a:srgbClr val="EBECF3"/>
              </a:solidFill>
              <a:round/>
            </a:ln>
          </p:spPr>
          <p:txBody>
            <a:bodyPr lIns="0" tIns="0" rIns="0" bIns="225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hlinkClick r:id="rId2" action="ppaction://hlinksldjump"/>
                </a:rPr>
                <a:t>分式化简求值的一般步骤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2068385" y="2809876"/>
            <a:ext cx="2066003" cy="631825"/>
            <a:chOff x="4342" y="4425"/>
            <a:chExt cx="4338" cy="995"/>
          </a:xfrm>
        </p:grpSpPr>
        <p:sp>
          <p:nvSpPr>
            <p:cNvPr id="32781" name="MMConnector"/>
            <p:cNvSpPr>
              <a:spLocks noChangeArrowheads="1"/>
            </p:cNvSpPr>
            <p:nvPr/>
          </p:nvSpPr>
          <p:spPr bwMode="auto">
            <a:xfrm>
              <a:off x="8076" y="5220"/>
              <a:ext cx="605" cy="201"/>
            </a:xfrm>
            <a:custGeom>
              <a:avLst/>
              <a:gdLst>
                <a:gd name="T0" fmla="*/ -266 w 384300"/>
                <a:gd name="T1" fmla="*/ -184 h 127482"/>
                <a:gd name="T2" fmla="*/ -871 w 384300"/>
                <a:gd name="T3" fmla="*/ -385 h 12748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4300" h="127482" fill="none">
                  <a:moveTo>
                    <a:pt x="-169275" y="-116518"/>
                  </a:moveTo>
                  <a:cubicBezTo>
                    <a:pt x="-278121" y="-189295"/>
                    <a:pt x="-397679" y="-244000"/>
                    <a:pt x="-553575" y="-244000"/>
                  </a:cubicBezTo>
                </a:path>
              </a:pathLst>
            </a:custGeom>
            <a:noFill/>
            <a:ln w="61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2" name="MainTopic"/>
            <p:cNvSpPr>
              <a:spLocks noChangeArrowheads="1"/>
            </p:cNvSpPr>
            <p:nvPr/>
          </p:nvSpPr>
          <p:spPr bwMode="auto">
            <a:xfrm>
              <a:off x="4342" y="4425"/>
              <a:ext cx="2862" cy="870"/>
            </a:xfrm>
            <a:custGeom>
              <a:avLst/>
              <a:gdLst>
                <a:gd name="T0" fmla="*/ 0 w 2580300"/>
                <a:gd name="T1" fmla="*/ 0 h 774700"/>
                <a:gd name="T2" fmla="*/ 2580300 w 2580300"/>
                <a:gd name="T3" fmla="*/ 774700 h 774700"/>
              </a:gdLst>
              <a:ahLst/>
              <a:cxnLst/>
              <a:rect l="T0" t="T1" r="T2" b="T3"/>
              <a:pathLst>
                <a:path w="2580300" h="774700">
                  <a:moveTo>
                    <a:pt x="24400" y="0"/>
                  </a:moveTo>
                  <a:lnTo>
                    <a:pt x="2555900" y="0"/>
                  </a:lnTo>
                  <a:cubicBezTo>
                    <a:pt x="2572297" y="0"/>
                    <a:pt x="2580300" y="8003"/>
                    <a:pt x="2580300" y="24400"/>
                  </a:cubicBezTo>
                  <a:lnTo>
                    <a:pt x="2580300" y="750300"/>
                  </a:lnTo>
                  <a:cubicBezTo>
                    <a:pt x="2580300" y="766697"/>
                    <a:pt x="2572297" y="774700"/>
                    <a:pt x="2555900" y="774700"/>
                  </a:cubicBezTo>
                  <a:lnTo>
                    <a:pt x="24400" y="774700"/>
                  </a:lnTo>
                  <a:cubicBezTo>
                    <a:pt x="8003" y="774700"/>
                    <a:pt x="0" y="766697"/>
                    <a:pt x="0" y="750300"/>
                  </a:cubicBezTo>
                  <a:lnTo>
                    <a:pt x="0" y="24400"/>
                  </a:lnTo>
                  <a:cubicBezTo>
                    <a:pt x="0" y="8003"/>
                    <a:pt x="8003" y="0"/>
                    <a:pt x="24400" y="0"/>
                  </a:cubicBezTo>
                  <a:close/>
                </a:path>
              </a:pathLst>
            </a:custGeom>
            <a:solidFill>
              <a:srgbClr val="EBECF3"/>
            </a:solidFill>
            <a:ln w="6100">
              <a:solidFill>
                <a:srgbClr val="EBECF3"/>
              </a:solidFill>
              <a:round/>
            </a:ln>
          </p:spPr>
          <p:txBody>
            <a:bodyPr wrap="none" lIns="0" tIns="0" rIns="0" bIns="225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hlinkClick r:id="rId1" action="ppaction://hlinksldjump"/>
                </a:rPr>
                <a:t>有关概念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4677384" y="1906589"/>
            <a:ext cx="2377988" cy="1798637"/>
            <a:chOff x="9820" y="3002"/>
            <a:chExt cx="4992" cy="2832"/>
          </a:xfrm>
        </p:grpSpPr>
        <p:sp>
          <p:nvSpPr>
            <p:cNvPr id="32775" name="MMConnector"/>
            <p:cNvSpPr>
              <a:spLocks noChangeArrowheads="1"/>
            </p:cNvSpPr>
            <p:nvPr/>
          </p:nvSpPr>
          <p:spPr bwMode="auto">
            <a:xfrm>
              <a:off x="9820" y="4686"/>
              <a:ext cx="1011" cy="1148"/>
            </a:xfrm>
            <a:custGeom>
              <a:avLst/>
              <a:gdLst>
                <a:gd name="T0" fmla="*/ -139 w 641998"/>
                <a:gd name="T1" fmla="*/ 231 h 728950"/>
                <a:gd name="T2" fmla="*/ 872 w 641998"/>
                <a:gd name="T3" fmla="*/ -917 h 7289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41998" h="728950" fill="none">
                  <a:moveTo>
                    <a:pt x="-88423" y="146400"/>
                  </a:moveTo>
                  <a:cubicBezTo>
                    <a:pt x="59664" y="-184401"/>
                    <a:pt x="177470" y="-582550"/>
                    <a:pt x="553575" y="-582550"/>
                  </a:cubicBezTo>
                </a:path>
              </a:pathLst>
            </a:custGeom>
            <a:noFill/>
            <a:ln w="61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6" name="MMConnector"/>
            <p:cNvSpPr>
              <a:spLocks noChangeArrowheads="1"/>
            </p:cNvSpPr>
            <p:nvPr/>
          </p:nvSpPr>
          <p:spPr bwMode="auto">
            <a:xfrm>
              <a:off x="11990" y="3753"/>
              <a:ext cx="259" cy="31"/>
            </a:xfrm>
            <a:custGeom>
              <a:avLst/>
              <a:gdLst>
                <a:gd name="T0" fmla="*/ -130 w 164700"/>
                <a:gd name="T1" fmla="*/ 16 h 19825"/>
                <a:gd name="T2" fmla="*/ 130 w 164700"/>
                <a:gd name="T3" fmla="*/ -15 h 198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4700" h="19825" fill="none">
                  <a:moveTo>
                    <a:pt x="-82350" y="9913"/>
                  </a:moveTo>
                  <a:cubicBezTo>
                    <a:pt x="-14135" y="9913"/>
                    <a:pt x="27492" y="-9912"/>
                    <a:pt x="82350" y="-9912"/>
                  </a:cubicBezTo>
                </a:path>
              </a:pathLst>
            </a:custGeom>
            <a:noFill/>
            <a:ln w="61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7" name="MMConnector"/>
            <p:cNvSpPr>
              <a:spLocks noChangeArrowheads="1"/>
            </p:cNvSpPr>
            <p:nvPr/>
          </p:nvSpPr>
          <p:spPr bwMode="auto">
            <a:xfrm>
              <a:off x="11990" y="4135"/>
              <a:ext cx="259" cy="782"/>
            </a:xfrm>
            <a:custGeom>
              <a:avLst/>
              <a:gdLst>
                <a:gd name="T0" fmla="*/ -130 w 164700"/>
                <a:gd name="T1" fmla="*/ -391 h 730475"/>
                <a:gd name="T2" fmla="*/ 130 w 164700"/>
                <a:gd name="T3" fmla="*/ 391 h 7304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4700" h="730475" fill="none">
                  <a:moveTo>
                    <a:pt x="-82350" y="-365237"/>
                  </a:moveTo>
                  <a:cubicBezTo>
                    <a:pt x="32940" y="-365237"/>
                    <a:pt x="-82350" y="365238"/>
                    <a:pt x="82350" y="365238"/>
                  </a:cubicBezTo>
                </a:path>
              </a:pathLst>
            </a:custGeom>
            <a:noFill/>
            <a:ln w="61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8" name="MainTopic"/>
            <p:cNvSpPr>
              <a:spLocks noChangeArrowheads="1"/>
            </p:cNvSpPr>
            <p:nvPr/>
          </p:nvSpPr>
          <p:spPr bwMode="auto">
            <a:xfrm>
              <a:off x="10692" y="3429"/>
              <a:ext cx="1199" cy="740"/>
            </a:xfrm>
            <a:custGeom>
              <a:avLst/>
              <a:gdLst>
                <a:gd name="T0" fmla="*/ 0 w 1409100"/>
                <a:gd name="T1" fmla="*/ 0 h 774700"/>
                <a:gd name="T2" fmla="*/ 1409100 w 1409100"/>
                <a:gd name="T3" fmla="*/ 774700 h 774700"/>
              </a:gdLst>
              <a:ahLst/>
              <a:cxnLst/>
              <a:rect l="T0" t="T1" r="T2" b="T3"/>
              <a:pathLst>
                <a:path w="1409100" h="774700">
                  <a:moveTo>
                    <a:pt x="24400" y="0"/>
                  </a:moveTo>
                  <a:lnTo>
                    <a:pt x="1384700" y="0"/>
                  </a:lnTo>
                  <a:cubicBezTo>
                    <a:pt x="1401097" y="0"/>
                    <a:pt x="1409100" y="8003"/>
                    <a:pt x="1409100" y="24400"/>
                  </a:cubicBezTo>
                  <a:lnTo>
                    <a:pt x="1409100" y="750300"/>
                  </a:lnTo>
                  <a:cubicBezTo>
                    <a:pt x="1409100" y="766697"/>
                    <a:pt x="1401097" y="774700"/>
                    <a:pt x="1384700" y="774700"/>
                  </a:cubicBezTo>
                  <a:lnTo>
                    <a:pt x="24400" y="774700"/>
                  </a:lnTo>
                  <a:cubicBezTo>
                    <a:pt x="8003" y="774700"/>
                    <a:pt x="0" y="766697"/>
                    <a:pt x="0" y="750300"/>
                  </a:cubicBezTo>
                  <a:lnTo>
                    <a:pt x="0" y="24400"/>
                  </a:lnTo>
                  <a:cubicBezTo>
                    <a:pt x="0" y="8003"/>
                    <a:pt x="8003" y="0"/>
                    <a:pt x="24400" y="0"/>
                  </a:cubicBezTo>
                  <a:close/>
                </a:path>
              </a:pathLst>
            </a:custGeom>
            <a:solidFill>
              <a:srgbClr val="EBECF3"/>
            </a:solidFill>
            <a:ln w="6100">
              <a:solidFill>
                <a:srgbClr val="EBECF3"/>
              </a:solidFill>
              <a:round/>
            </a:ln>
          </p:spPr>
          <p:txBody>
            <a:bodyPr wrap="none" lIns="0" tIns="0" rIns="0" bIns="225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hlinkClick r:id="rId2" action="ppaction://hlinksldjump"/>
                </a:rPr>
                <a:t>运算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</a:endParaRPr>
            </a:p>
          </p:txBody>
        </p:sp>
        <p:sp>
          <p:nvSpPr>
            <p:cNvPr id="32779" name="SubTopic"/>
            <p:cNvSpPr>
              <a:spLocks noChangeArrowheads="1"/>
            </p:cNvSpPr>
            <p:nvPr/>
          </p:nvSpPr>
          <p:spPr bwMode="auto">
            <a:xfrm>
              <a:off x="12120" y="3002"/>
              <a:ext cx="2692" cy="736"/>
            </a:xfrm>
            <a:custGeom>
              <a:avLst/>
              <a:gdLst>
                <a:gd name="T0" fmla="*/ 0 w 2452200"/>
                <a:gd name="T1" fmla="*/ 0 h 710650"/>
                <a:gd name="T2" fmla="*/ 2452200 w 2452200"/>
                <a:gd name="T3" fmla="*/ 710650 h 710650"/>
              </a:gdLst>
              <a:ahLst/>
              <a:cxnLst/>
              <a:rect l="T0" t="T1" r="T2" b="T3"/>
              <a:pathLst>
                <a:path w="2452200" h="710650" stroke="0">
                  <a:moveTo>
                    <a:pt x="0" y="0"/>
                  </a:moveTo>
                  <a:lnTo>
                    <a:pt x="2452200" y="0"/>
                  </a:lnTo>
                  <a:lnTo>
                    <a:pt x="2452200" y="710650"/>
                  </a:lnTo>
                  <a:lnTo>
                    <a:pt x="0" y="710650"/>
                  </a:lnTo>
                  <a:lnTo>
                    <a:pt x="0" y="0"/>
                  </a:lnTo>
                  <a:close/>
                </a:path>
                <a:path w="2452200" h="710650" fill="none">
                  <a:moveTo>
                    <a:pt x="0" y="710650"/>
                  </a:moveTo>
                  <a:lnTo>
                    <a:pt x="2452200" y="710650"/>
                  </a:lnTo>
                </a:path>
              </a:pathLst>
            </a:custGeom>
            <a:noFill/>
            <a:ln w="61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5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454545"/>
                  </a:solidFill>
                  <a:latin typeface="楷体" panose="02010609060101010101" pitchFamily="49" charset="-122"/>
                </a:rPr>
                <a:t>加减运算</a:t>
              </a:r>
              <a:endParaRPr lang="zh-CN" altLang="zh-CN" sz="2400">
                <a:solidFill>
                  <a:srgbClr val="454545"/>
                </a:solidFill>
                <a:latin typeface="楷体" panose="02010609060101010101" pitchFamily="49" charset="-122"/>
              </a:endParaRPr>
            </a:p>
          </p:txBody>
        </p:sp>
        <p:sp>
          <p:nvSpPr>
            <p:cNvPr id="32780" name="SubTopic"/>
            <p:cNvSpPr>
              <a:spLocks noChangeArrowheads="1"/>
            </p:cNvSpPr>
            <p:nvPr/>
          </p:nvSpPr>
          <p:spPr bwMode="auto">
            <a:xfrm>
              <a:off x="12120" y="3801"/>
              <a:ext cx="2670" cy="734"/>
            </a:xfrm>
            <a:custGeom>
              <a:avLst/>
              <a:gdLst>
                <a:gd name="T0" fmla="*/ 0 w 2452200"/>
                <a:gd name="T1" fmla="*/ 0 h 710650"/>
                <a:gd name="T2" fmla="*/ 2452200 w 2452200"/>
                <a:gd name="T3" fmla="*/ 710650 h 710650"/>
              </a:gdLst>
              <a:ahLst/>
              <a:cxnLst/>
              <a:rect l="T0" t="T1" r="T2" b="T3"/>
              <a:pathLst>
                <a:path w="2452200" h="710650" stroke="0">
                  <a:moveTo>
                    <a:pt x="0" y="0"/>
                  </a:moveTo>
                  <a:lnTo>
                    <a:pt x="2452200" y="0"/>
                  </a:lnTo>
                  <a:lnTo>
                    <a:pt x="2452200" y="710650"/>
                  </a:lnTo>
                  <a:lnTo>
                    <a:pt x="0" y="710650"/>
                  </a:lnTo>
                  <a:lnTo>
                    <a:pt x="0" y="0"/>
                  </a:lnTo>
                  <a:close/>
                </a:path>
                <a:path w="2452200" h="710650" fill="none">
                  <a:moveTo>
                    <a:pt x="0" y="710650"/>
                  </a:moveTo>
                  <a:lnTo>
                    <a:pt x="2452200" y="710650"/>
                  </a:lnTo>
                </a:path>
              </a:pathLst>
            </a:custGeom>
            <a:noFill/>
            <a:ln w="61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5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454545"/>
                  </a:solidFill>
                  <a:latin typeface="楷体" panose="02010609060101010101" pitchFamily="49" charset="-122"/>
                </a:rPr>
                <a:t>乘除运算</a:t>
              </a:r>
              <a:endParaRPr lang="zh-CN" altLang="zh-CN" sz="2400">
                <a:solidFill>
                  <a:srgbClr val="454545"/>
                </a:solidFill>
                <a:latin typeface="楷体" panose="02010609060101010101" pitchFamily="49" charset="-122"/>
              </a:endParaRPr>
            </a:p>
          </p:txBody>
        </p:sp>
      </p:grpSp>
      <p:pic>
        <p:nvPicPr>
          <p:cNvPr id="19" name="图片 12" descr="2020试题研究版式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5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80192" y="185283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思维导图</a:t>
            </a:r>
            <a:endParaRPr lang="zh-CN" altLang="en-US" sz="4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128" y="22495"/>
            <a:ext cx="9144000" cy="814217"/>
            <a:chOff x="-71437" y="57150"/>
            <a:chExt cx="9144000" cy="814217"/>
          </a:xfrm>
        </p:grpSpPr>
        <p:pic>
          <p:nvPicPr>
            <p:cNvPr id="7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课标要求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9" name="文本框 101"/>
          <p:cNvSpPr txBox="1">
            <a:spLocks noChangeArrowheads="1"/>
          </p:cNvSpPr>
          <p:nvPr/>
        </p:nvSpPr>
        <p:spPr bwMode="auto">
          <a:xfrm>
            <a:off x="532279" y="2132014"/>
            <a:ext cx="807944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/>
              <a:t></a:t>
            </a:r>
            <a:r>
              <a:rPr lang="en-US" altLang="zh-CN" sz="2400" b="1" dirty="0" smtClean="0"/>
              <a:t>  </a:t>
            </a:r>
            <a:r>
              <a:rPr lang="zh-CN" altLang="zh-CN" sz="2400" b="1" dirty="0" smtClean="0"/>
              <a:t> 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了解分式和最简分式的概念；</a:t>
            </a:r>
            <a:endParaRPr lang="zh-CN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 能利用分式的基本性质进行约分和通分；</a:t>
            </a:r>
            <a:endParaRPr lang="zh-CN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 能进行简单的分式加、减、乘、除法运算．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4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8202" name="Rectangle 10"/>
          <p:cNvSpPr/>
          <p:nvPr/>
        </p:nvSpPr>
        <p:spPr>
          <a:xfrm>
            <a:off x="611188" y="1471613"/>
            <a:ext cx="27066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分式的概念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34320" name="Group 176"/>
          <p:cNvGraphicFramePr>
            <a:graphicFrameLocks noGrp="1"/>
          </p:cNvGraphicFramePr>
          <p:nvPr/>
        </p:nvGraphicFramePr>
        <p:xfrm>
          <a:off x="466725" y="2205038"/>
          <a:ext cx="7777163" cy="4032250"/>
        </p:xfrm>
        <a:graphic>
          <a:graphicData uri="http://schemas.openxmlformats.org/drawingml/2006/table">
            <a:tbl>
              <a:tblPr/>
              <a:tblGrid>
                <a:gridCol w="865188"/>
                <a:gridCol w="1582737"/>
                <a:gridCol w="5329238"/>
              </a:tblGrid>
              <a:tr h="1343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定义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形如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________(</a:t>
                      </a: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是整式，且</a:t>
                      </a: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中含有字母，</a:t>
                      </a: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≠0)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的式子叫做分式 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6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分式的概念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有意义的  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 条件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        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   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3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值为零的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 条件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4321" name="Object 177"/>
          <p:cNvGraphicFramePr>
            <a:graphicFrameLocks noChangeAspect="1"/>
          </p:cNvGraphicFramePr>
          <p:nvPr/>
        </p:nvGraphicFramePr>
        <p:xfrm>
          <a:off x="4140200" y="2205038"/>
          <a:ext cx="2921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1" name="" r:id="rId1" imgW="379730" imgH="1045210" progId="Word.Document.8">
                  <p:embed/>
                </p:oleObj>
              </mc:Choice>
              <mc:Fallback>
                <p:oleObj name="" r:id="rId1" imgW="379730" imgH="1045210" progId="Word.Document.8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40200" y="2205038"/>
                        <a:ext cx="292100" cy="833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17128" y="22495"/>
            <a:ext cx="9144000" cy="814217"/>
            <a:chOff x="-71437" y="57150"/>
            <a:chExt cx="9144000" cy="814217"/>
          </a:xfrm>
        </p:grpSpPr>
        <p:pic>
          <p:nvPicPr>
            <p:cNvPr id="13" name="图片 12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3778708" y="4005064"/>
                <a:ext cx="73199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20000"/>
                  </a:spcBef>
                  <a:defRPr/>
                </a:pPr>
                <a:r>
                  <a:rPr lang="en-US" altLang="zh-CN" b="1" dirty="0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B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b="1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zh-CN" altLang="en-US" b="1" dirty="0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708" y="4005064"/>
                <a:ext cx="731995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9167" t="-10606" b="-2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3747882" y="5445224"/>
                <a:ext cx="15094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 </a:t>
                </a:r>
                <a:r>
                  <a:rPr lang="en-US" altLang="zh-CN" b="1" dirty="0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A=0</a:t>
                </a:r>
                <a:r>
                  <a:rPr lang="zh-CN" altLang="en-US" b="1" dirty="0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且</a:t>
                </a:r>
                <a:r>
                  <a:rPr lang="en-US" altLang="zh-CN" b="1" dirty="0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B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b="1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882" y="5445224"/>
                <a:ext cx="1509452" cy="400110"/>
              </a:xfrm>
              <a:prstGeom prst="rect">
                <a:avLst/>
              </a:prstGeom>
              <a:blipFill rotWithShape="1"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4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091" name="Group 67"/>
          <p:cNvGraphicFramePr>
            <a:graphicFrameLocks noGrp="1"/>
          </p:cNvGraphicFramePr>
          <p:nvPr>
            <p:ph sz="half" idx="1"/>
          </p:nvPr>
        </p:nvGraphicFramePr>
        <p:xfrm>
          <a:off x="457200" y="2133600"/>
          <a:ext cx="8362950" cy="4508501"/>
        </p:xfrm>
        <a:graphic>
          <a:graphicData uri="http://schemas.openxmlformats.org/drawingml/2006/table">
            <a:tbl>
              <a:tblPr/>
              <a:tblGrid>
                <a:gridCol w="1982788"/>
                <a:gridCol w="6380162"/>
              </a:tblGrid>
              <a:tr h="9477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分式的基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本性质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77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分式变号法则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61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约分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7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通分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24" name="Rectangle 10"/>
          <p:cNvSpPr/>
          <p:nvPr/>
        </p:nvSpPr>
        <p:spPr>
          <a:xfrm>
            <a:off x="611188" y="1341438"/>
            <a:ext cx="331946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分式的基本性质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29087" name="Object 63"/>
          <p:cNvGraphicFramePr>
            <a:graphicFrameLocks noGrp="1" noChangeAspect="1"/>
          </p:cNvGraphicFramePr>
          <p:nvPr>
            <p:ph sz="half" idx="2"/>
          </p:nvPr>
        </p:nvGraphicFramePr>
        <p:xfrm>
          <a:off x="3276600" y="2276475"/>
          <a:ext cx="4824413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7" name="" r:id="rId1" imgW="6258560" imgH="1199515" progId="Word.Document.8">
                  <p:embed/>
                </p:oleObj>
              </mc:Choice>
              <mc:Fallback>
                <p:oleObj name="" r:id="rId1" imgW="6258560" imgH="1199515" progId="Word.Document.8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>
                      <a:xfrm>
                        <a:off x="3276600" y="2276475"/>
                        <a:ext cx="4824413" cy="91757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8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4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128" y="22495"/>
            <a:ext cx="9144000" cy="814217"/>
            <a:chOff x="-71437" y="57150"/>
            <a:chExt cx="9144000" cy="814217"/>
          </a:xfrm>
        </p:grpSpPr>
        <p:pic>
          <p:nvPicPr>
            <p:cNvPr id="9" name="图片 8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3113088" y="3140968"/>
                <a:ext cx="2182712" cy="6666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𝑩</m:t>
                          </m:r>
                        </m:num>
                        <m:den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𝑨</m:t>
                          </m:r>
                        </m:den>
                      </m:f>
                      <m:r>
                        <a:rPr lang="en-US" altLang="zh-CN" b="1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𝑩</m:t>
                          </m:r>
                        </m:num>
                        <m:den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𝑨</m:t>
                          </m:r>
                        </m:den>
                      </m:f>
                      <m:r>
                        <a:rPr lang="en-US" altLang="zh-CN" b="1" i="1">
                          <a:solidFill>
                            <a:srgbClr val="000000"/>
                          </a:solidFill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𝑩</m:t>
                          </m:r>
                        </m:num>
                        <m:den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𝑨</m:t>
                          </m:r>
                          <m: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088" y="3140968"/>
                <a:ext cx="2182712" cy="66665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3" name="矩形 2"/>
          <p:cNvSpPr/>
          <p:nvPr/>
        </p:nvSpPr>
        <p:spPr>
          <a:xfrm>
            <a:off x="2984165" y="4182182"/>
            <a:ext cx="5378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/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把分式的分子与分母中的公因式约去，</a:t>
            </a:r>
            <a:endParaRPr lang="zh-CN" altLang="en-US" b="1" dirty="0">
              <a:solidFill>
                <a:srgbClr val="00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eaLnBrk="0" fontAlgn="base" hangingPunct="0"/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 叫做分式的 约分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488927" y="5229200"/>
            <a:ext cx="63690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/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利用分式的基本性质，把分子和分母同时乘适当的整式，不改变分式的值．把异分母化成同分母的分式，这样的分式变形叫做分式的通分</a:t>
            </a:r>
            <a:endParaRPr lang="zh-CN" altLang="en-US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9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/>
        </p:nvSpPr>
        <p:spPr>
          <a:xfrm>
            <a:off x="228600" y="234950"/>
            <a:ext cx="29162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4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中考探究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12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37347" y="3713036"/>
                <a:ext cx="6779420" cy="2246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 smtClean="0">
                    <a:solidFill>
                      <a:srgbClr val="0000FF"/>
                    </a:solidFill>
                  </a:rPr>
                  <a:t>解析：由题意可知若要使分式有意义，需分母</a:t>
                </a:r>
                <a:r>
                  <a:rPr lang="zh-CN" altLang="en-US" b="1" dirty="0">
                    <a:solidFill>
                      <a:srgbClr val="0000FF"/>
                    </a:solidFill>
                  </a:rPr>
                  <a:t>不为</a:t>
                </a:r>
                <a:r>
                  <a:rPr lang="en-US" altLang="zh-CN" b="1" dirty="0">
                    <a:solidFill>
                      <a:srgbClr val="0000FF"/>
                    </a:solidFill>
                  </a:rPr>
                  <a:t>0</a:t>
                </a:r>
                <a:r>
                  <a:rPr lang="zh-CN" altLang="en-US" b="1" dirty="0">
                    <a:solidFill>
                      <a:srgbClr val="0000FF"/>
                    </a:solidFill>
                  </a:rPr>
                  <a:t>，</a:t>
                </a:r>
                <a:r>
                  <a:rPr lang="zh-CN" altLang="en-US" b="1" dirty="0" smtClean="0">
                    <a:solidFill>
                      <a:srgbClr val="0000FF"/>
                    </a:solidFill>
                  </a:rPr>
                  <a:t>则有</a:t>
                </a:r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              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+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𝟏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zh-CN" altLang="en-US" b="1" dirty="0" smtClean="0">
                    <a:solidFill>
                      <a:srgbClr val="0000FF"/>
                    </a:solidFill>
                  </a:rPr>
                  <a:t>所以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≠−</m:t>
                    </m:r>
                    <m:r>
                      <a:rPr lang="en-US" altLang="zh-CN" b="1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endParaRPr lang="en-US" altLang="zh-CN" b="1" dirty="0" smtClean="0">
                  <a:solidFill>
                    <a:srgbClr val="0000FF"/>
                  </a:solidFill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b="1" dirty="0" smtClean="0">
                    <a:solidFill>
                      <a:srgbClr val="0000FF"/>
                    </a:solidFill>
                  </a:rPr>
                  <a:t>   </a:t>
                </a:r>
                <a:r>
                  <a:rPr lang="zh-CN" altLang="en-US" b="1" dirty="0" smtClean="0">
                    <a:solidFill>
                      <a:srgbClr val="0000FF"/>
                    </a:solidFill>
                  </a:rPr>
                  <a:t>综上所述：当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dirty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≠−</m:t>
                    </m:r>
                    <m:r>
                      <a:rPr lang="en-US" altLang="zh-CN" b="1" i="1" dirty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r>
                  <a:rPr lang="zh-CN" altLang="en-US" b="1" dirty="0" smtClean="0">
                    <a:solidFill>
                      <a:srgbClr val="0000FF"/>
                    </a:solidFill>
                  </a:rPr>
                  <a:t>时，分式有意义</a:t>
                </a:r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r>
                  <a:rPr lang="en-US" altLang="zh-CN" b="1" dirty="0" smtClean="0">
                    <a:solidFill>
                      <a:srgbClr val="0000FF"/>
                    </a:solidFill>
                  </a:rPr>
                  <a:t>    </a:t>
                </a:r>
                <a:endParaRPr lang="zh-CN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47" y="3713036"/>
                <a:ext cx="6779420" cy="2246769"/>
              </a:xfrm>
              <a:prstGeom prst="rect">
                <a:avLst/>
              </a:prstGeom>
              <a:blipFill rotWithShape="1">
                <a:blip r:embed="rId2"/>
                <a:stretch>
                  <a:fillRect l="-899" r="-2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44738" y="2217306"/>
                <a:ext cx="5971477" cy="1495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rgbClr val="FF0000"/>
                    </a:solidFill>
                  </a:rPr>
                  <a:t>错解</a:t>
                </a:r>
                <a:r>
                  <a:rPr lang="en-US" altLang="zh-CN" b="1" dirty="0" smtClean="0">
                    <a:solidFill>
                      <a:srgbClr val="FF0000"/>
                    </a:solidFill>
                  </a:rPr>
                  <a:t>:</a:t>
                </a:r>
                <a:r>
                  <a:rPr lang="zh-CN" altLang="en-US" b="1" dirty="0" smtClean="0">
                    <a:solidFill>
                      <a:srgbClr val="FF0000"/>
                    </a:solidFill>
                  </a:rPr>
                  <a:t>先把分式化简得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+1</m:t>
                        </m:r>
                      </m:den>
                    </m:f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/>
                      </a:rPr>
                      <m:t>−1</m:t>
                    </m:r>
                  </m:oMath>
                </a14:m>
                <a:endParaRPr lang="en-US" altLang="zh-CN" b="0" dirty="0" smtClean="0">
                  <a:solidFill>
                    <a:srgbClr val="FF0000"/>
                  </a:solidFill>
                </a:endParaRPr>
              </a:p>
              <a:p>
                <a:endParaRPr lang="en-US" altLang="zh-CN" b="1" dirty="0" smtClean="0">
                  <a:solidFill>
                    <a:srgbClr val="FF0000"/>
                  </a:solidFill>
                </a:endParaRPr>
              </a:p>
              <a:p>
                <a:r>
                  <a:rPr lang="zh-CN" altLang="en-US" b="1" dirty="0" smtClean="0">
                    <a:solidFill>
                      <a:srgbClr val="FF0000"/>
                    </a:solidFill>
                  </a:rPr>
                  <a:t>再求得：当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zh-CN" altLang="en-US" b="1" dirty="0" smtClean="0">
                    <a:solidFill>
                      <a:srgbClr val="FF0000"/>
                    </a:solidFill>
                    <a:ea typeface="Cambria Math"/>
                  </a:rPr>
                  <a:t>取任何实数时，分式都有意义</a:t>
                </a:r>
                <a:endParaRPr lang="en-US" altLang="zh-CN" b="1" dirty="0">
                  <a:solidFill>
                    <a:srgbClr val="FF0000"/>
                  </a:solidFill>
                  <a:ea typeface="Cambria Math"/>
                </a:endParaRPr>
              </a:p>
              <a:p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38" y="2217306"/>
                <a:ext cx="5971477" cy="1495730"/>
              </a:xfrm>
              <a:prstGeom prst="rect">
                <a:avLst/>
              </a:prstGeom>
              <a:blipFill rotWithShape="1">
                <a:blip r:embed="rId3"/>
                <a:stretch>
                  <a:fillRect l="-1020" t="-20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aphicFrame>
        <p:nvGraphicFramePr>
          <p:cNvPr id="6" name="对象 5"/>
          <p:cNvGraphicFramePr>
            <a:graphicFrameLocks noGrp="1" noChangeAspect="1"/>
          </p:cNvGraphicFramePr>
          <p:nvPr/>
        </p:nvGraphicFramePr>
        <p:xfrm>
          <a:off x="5796136" y="2187714"/>
          <a:ext cx="4838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6" name="Document" r:id="rId4" imgW="5044440" imgH="956945" progId="Word.Document.8">
                  <p:embed/>
                </p:oleObj>
              </mc:Choice>
              <mc:Fallback>
                <p:oleObj name="Document" r:id="rId4" imgW="5044440" imgH="956945" progId="Word.Document.8">
                  <p:embed/>
                  <p:pic>
                    <p:nvPicPr>
                      <p:cNvPr id="0" name="Object 6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187714"/>
                        <a:ext cx="483870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3" name="Picture 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23" y="1052736"/>
            <a:ext cx="12438950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001" name="Group 713"/>
          <p:cNvGraphicFramePr>
            <a:graphicFrameLocks noGrp="1"/>
          </p:cNvGraphicFramePr>
          <p:nvPr>
            <p:ph sz="quarter" idx="1"/>
          </p:nvPr>
        </p:nvGraphicFramePr>
        <p:xfrm>
          <a:off x="395288" y="2205038"/>
          <a:ext cx="8435975" cy="4023360"/>
        </p:xfrm>
        <a:graphic>
          <a:graphicData uri="http://schemas.openxmlformats.org/drawingml/2006/table">
            <a:tbl>
              <a:tblPr/>
              <a:tblGrid>
                <a:gridCol w="590550"/>
                <a:gridCol w="1474787"/>
                <a:gridCol w="6370638"/>
              </a:tblGrid>
              <a:tr h="546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式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同分母分式相加减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异分母分式相加减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乘法法则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乘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除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除法法则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0982" name="Object 69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224785" y="2436068"/>
          <a:ext cx="5667695" cy="920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49" name="Document" r:id="rId1" imgW="6809105" imgH="1108075" progId="Word.Document.8">
                  <p:embed/>
                </p:oleObj>
              </mc:Choice>
              <mc:Fallback>
                <p:oleObj name="Document" r:id="rId1" imgW="6809105" imgH="1108075" progId="Word.Document.8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>
                      <a:xfrm>
                        <a:off x="3224785" y="2436068"/>
                        <a:ext cx="5667695" cy="920924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990" name="Object 70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113088" y="3284984"/>
          <a:ext cx="5259178" cy="1266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0" name="Document" r:id="rId3" imgW="6519545" imgH="1570990" progId="Word.Document.8">
                  <p:embed/>
                </p:oleObj>
              </mc:Choice>
              <mc:Fallback>
                <p:oleObj name="Document" r:id="rId3" imgW="6519545" imgH="1570990" progId="Word.Document.8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113088" y="3284984"/>
                        <a:ext cx="5259178" cy="1266949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58" name="Rectangle 10"/>
          <p:cNvSpPr/>
          <p:nvPr/>
        </p:nvSpPr>
        <p:spPr>
          <a:xfrm>
            <a:off x="611188" y="1387475"/>
            <a:ext cx="27066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分式的运算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40996" name="Object 708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771800" y="4437112"/>
          <a:ext cx="9018218" cy="1504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1" name="Document" r:id="rId5" imgW="9105900" imgH="1519555" progId="Word.Document.8">
                  <p:embed/>
                </p:oleObj>
              </mc:Choice>
              <mc:Fallback>
                <p:oleObj name="Document" r:id="rId5" imgW="9105900" imgH="1519555" progId="Word.Document.8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2771800" y="4437112"/>
                        <a:ext cx="9018218" cy="1504752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000" name="Object 712"/>
          <p:cNvGraphicFramePr>
            <a:graphicFrameLocks noChangeAspect="1"/>
          </p:cNvGraphicFramePr>
          <p:nvPr/>
        </p:nvGraphicFramePr>
        <p:xfrm>
          <a:off x="2699792" y="5373216"/>
          <a:ext cx="7517952" cy="1315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2" name="Document" r:id="rId7" imgW="9053830" imgH="1581785" progId="Word.Document.8">
                  <p:embed/>
                </p:oleObj>
              </mc:Choice>
              <mc:Fallback>
                <p:oleObj name="Document" r:id="rId7" imgW="9053830" imgH="1581785" progId="Word.Document.8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99792" y="5373216"/>
                        <a:ext cx="7517952" cy="131573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002" name="Object 714"/>
          <p:cNvGraphicFramePr>
            <a:graphicFrameLocks noChangeAspect="1"/>
          </p:cNvGraphicFramePr>
          <p:nvPr/>
        </p:nvGraphicFramePr>
        <p:xfrm>
          <a:off x="4067944" y="2132856"/>
          <a:ext cx="70643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3" name="" r:id="rId9" imgW="890905" imgH="1021080" progId="Word.Document.8">
                  <p:embed/>
                </p:oleObj>
              </mc:Choice>
              <mc:Fallback>
                <p:oleObj name="" r:id="rId9" imgW="890905" imgH="1021080" progId="Word.Document.8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67944" y="2132856"/>
                        <a:ext cx="706438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003" name="Object 715"/>
          <p:cNvGraphicFramePr>
            <a:graphicFrameLocks noChangeAspect="1"/>
          </p:cNvGraphicFramePr>
          <p:nvPr/>
        </p:nvGraphicFramePr>
        <p:xfrm>
          <a:off x="3826765" y="3068960"/>
          <a:ext cx="3984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4" name="" r:id="rId11" imgW="510540" imgH="1045210" progId="Word.Document.8">
                  <p:embed/>
                </p:oleObj>
              </mc:Choice>
              <mc:Fallback>
                <p:oleObj name="" r:id="rId11" imgW="510540" imgH="1045210" progId="Word.Document.8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26765" y="3068960"/>
                        <a:ext cx="398463" cy="833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005" name="Object 717"/>
          <p:cNvGraphicFramePr>
            <a:graphicFrameLocks noChangeAspect="1"/>
          </p:cNvGraphicFramePr>
          <p:nvPr/>
        </p:nvGraphicFramePr>
        <p:xfrm>
          <a:off x="4932040" y="3068960"/>
          <a:ext cx="33972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5" name="" r:id="rId13" imgW="439420" imgH="1009650" progId="Word.Document.8">
                  <p:embed/>
                </p:oleObj>
              </mc:Choice>
              <mc:Fallback>
                <p:oleObj name="" r:id="rId13" imgW="439420" imgH="1009650" progId="Word.Document.8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32040" y="3068960"/>
                        <a:ext cx="339725" cy="796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006" name="Object 718"/>
          <p:cNvGraphicFramePr>
            <a:graphicFrameLocks noChangeAspect="1"/>
          </p:cNvGraphicFramePr>
          <p:nvPr/>
        </p:nvGraphicFramePr>
        <p:xfrm>
          <a:off x="3779838" y="4365625"/>
          <a:ext cx="3968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6" name="" r:id="rId15" imgW="570230" imgH="1021080" progId="Word.Document.8">
                  <p:embed/>
                </p:oleObj>
              </mc:Choice>
              <mc:Fallback>
                <p:oleObj name="" r:id="rId15" imgW="570230" imgH="1021080" progId="Word.Document.8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79838" y="4365625"/>
                        <a:ext cx="396875" cy="720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008" name="Object 720"/>
          <p:cNvGraphicFramePr>
            <a:graphicFrameLocks noChangeAspect="1"/>
          </p:cNvGraphicFramePr>
          <p:nvPr/>
        </p:nvGraphicFramePr>
        <p:xfrm>
          <a:off x="3491880" y="5085184"/>
          <a:ext cx="2667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7" name="" r:id="rId17" imgW="344170" imgH="1009650" progId="Word.Document.8">
                  <p:embed/>
                </p:oleObj>
              </mc:Choice>
              <mc:Fallback>
                <p:oleObj name="" r:id="rId17" imgW="344170" imgH="1009650" progId="Word.Document.8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91880" y="5085184"/>
                        <a:ext cx="266700" cy="792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009" name="Object 721"/>
          <p:cNvGraphicFramePr>
            <a:graphicFrameLocks noChangeAspect="1"/>
          </p:cNvGraphicFramePr>
          <p:nvPr/>
        </p:nvGraphicFramePr>
        <p:xfrm>
          <a:off x="4716016" y="5085184"/>
          <a:ext cx="28575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8" name="" r:id="rId19" imgW="344170" imgH="1021080" progId="Word.Document.8">
                  <p:embed/>
                </p:oleObj>
              </mc:Choice>
              <mc:Fallback>
                <p:oleObj name="" r:id="rId19" imgW="344170" imgH="1021080" progId="Word.Document.8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716016" y="5085184"/>
                        <a:ext cx="285750" cy="806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67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4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28" y="22495"/>
            <a:ext cx="9144000" cy="814217"/>
            <a:chOff x="-71437" y="57150"/>
            <a:chExt cx="9144000" cy="814217"/>
          </a:xfrm>
        </p:grpSpPr>
        <p:pic>
          <p:nvPicPr>
            <p:cNvPr id="16" name="图片 15" descr="2020试题研究版式2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340" name="Group 76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507417" cy="3992880"/>
        </p:xfrm>
        <a:graphic>
          <a:graphicData uri="http://schemas.openxmlformats.org/drawingml/2006/table">
            <a:tbl>
              <a:tblPr/>
              <a:tblGrid>
                <a:gridCol w="1018456"/>
                <a:gridCol w="936105"/>
                <a:gridCol w="6552856"/>
              </a:tblGrid>
              <a:tr h="1397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式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法则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分式乘方是把分子、分母各自乘方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727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乘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方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公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2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分式的混合运算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法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则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在分式的混合运算中，应先算乘方，再将除法化为乘法， 进行约分化简，最后进行加减运算，有括号先算括号里面的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分式运算的结果要化成最简分式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0680" name="Object 6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132138" y="2636838"/>
          <a:ext cx="31416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55" name="" r:id="rId1" imgW="3930650" imgH="1045210" progId="Word.Document.8">
                  <p:embed/>
                </p:oleObj>
              </mc:Choice>
              <mc:Fallback>
                <p:oleObj name="" r:id="rId1" imgW="3930650" imgH="1045210" progId="Word.Document.8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>
                      <a:xfrm>
                        <a:off x="3132138" y="2636838"/>
                        <a:ext cx="3141662" cy="833437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36" name="Object 7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994246" y="2348880"/>
          <a:ext cx="4619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56" name="" r:id="rId3" imgW="487045" imgH="997585" progId="Word.Document.8">
                  <p:embed/>
                </p:oleObj>
              </mc:Choice>
              <mc:Fallback>
                <p:oleObj name="" r:id="rId3" imgW="487045" imgH="997585" progId="Word.Document.8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994246" y="2348880"/>
                        <a:ext cx="461963" cy="9525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82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4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128" y="22495"/>
            <a:ext cx="9144000" cy="814217"/>
            <a:chOff x="-71437" y="57150"/>
            <a:chExt cx="9144000" cy="814217"/>
          </a:xfrm>
        </p:grpSpPr>
        <p:pic>
          <p:nvPicPr>
            <p:cNvPr id="7" name="图片 6" descr="2020试题研究版式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9" name="Text Box 2"/>
          <p:cNvSpPr txBox="1"/>
          <p:nvPr/>
        </p:nvSpPr>
        <p:spPr>
          <a:xfrm>
            <a:off x="228600" y="234950"/>
            <a:ext cx="29162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4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中考探究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9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64904"/>
            <a:ext cx="6348412" cy="358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5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00" y="691185"/>
            <a:ext cx="9185691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7920880" cy="446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0" y="95871"/>
            <a:ext cx="9144000" cy="814217"/>
            <a:chOff x="-71437" y="57150"/>
            <a:chExt cx="9144000" cy="814217"/>
          </a:xfrm>
        </p:grpSpPr>
        <p:pic>
          <p:nvPicPr>
            <p:cNvPr id="6" name="图片 12" descr="2020试题研究版式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/>
          <p:nvPr/>
        </p:nvSpPr>
        <p:spPr>
          <a:xfrm>
            <a:off x="228600" y="234950"/>
            <a:ext cx="4056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1870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中考复习专题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4237" y="4685074"/>
            <a:ext cx="4544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教材链接：八（下）第十六章二次根式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83427" y="2708920"/>
            <a:ext cx="846645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第四讲：二次根式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 bwMode="auto">
          <a:xfrm>
            <a:off x="4429702" y="4048126"/>
            <a:ext cx="1139577" cy="1223963"/>
            <a:chOff x="12844" y="6572"/>
            <a:chExt cx="2392" cy="1928"/>
          </a:xfrm>
        </p:grpSpPr>
        <p:sp>
          <p:nvSpPr>
            <p:cNvPr id="24625" name="MMConnector"/>
            <p:cNvSpPr>
              <a:spLocks noChangeArrowheads="1"/>
            </p:cNvSpPr>
            <p:nvPr/>
          </p:nvSpPr>
          <p:spPr bwMode="auto">
            <a:xfrm>
              <a:off x="12844" y="6572"/>
              <a:ext cx="766" cy="1855"/>
            </a:xfrm>
            <a:custGeom>
              <a:avLst/>
              <a:gdLst>
                <a:gd name="T0" fmla="*/ -15 w 478800"/>
                <a:gd name="T1" fmla="*/ -120 h 242786"/>
                <a:gd name="T2" fmla="*/ 751 w 478800"/>
                <a:gd name="T3" fmla="*/ 1735 h 24278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8800" h="242786" fill="none">
                  <a:moveTo>
                    <a:pt x="-9500" y="-15736"/>
                  </a:moveTo>
                  <a:cubicBezTo>
                    <a:pt x="127346" y="102784"/>
                    <a:pt x="257093" y="227050"/>
                    <a:pt x="469300" y="2270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6" name="MainTopic"/>
            <p:cNvSpPr>
              <a:spLocks noChangeArrowheads="1"/>
            </p:cNvSpPr>
            <p:nvPr/>
          </p:nvSpPr>
          <p:spPr bwMode="auto">
            <a:xfrm>
              <a:off x="13588" y="7613"/>
              <a:ext cx="1648" cy="887"/>
            </a:xfrm>
            <a:custGeom>
              <a:avLst/>
              <a:gdLst>
                <a:gd name="T0" fmla="*/ 0 w 539600"/>
                <a:gd name="T1" fmla="*/ 0 h 281200"/>
                <a:gd name="T2" fmla="*/ 539600 w 539600"/>
                <a:gd name="T3" fmla="*/ 281200 h 281200"/>
              </a:gdLst>
              <a:ahLst/>
              <a:cxnLst/>
              <a:rect l="T0" t="T1" r="T2" b="T3"/>
              <a:pathLst>
                <a:path w="539600" h="281200">
                  <a:moveTo>
                    <a:pt x="30400" y="0"/>
                  </a:moveTo>
                  <a:lnTo>
                    <a:pt x="509200" y="0"/>
                  </a:lnTo>
                  <a:cubicBezTo>
                    <a:pt x="525981" y="0"/>
                    <a:pt x="539600" y="13619"/>
                    <a:pt x="539600" y="30400"/>
                  </a:cubicBezTo>
                  <a:lnTo>
                    <a:pt x="539600" y="250800"/>
                  </a:lnTo>
                  <a:cubicBezTo>
                    <a:pt x="539600" y="267581"/>
                    <a:pt x="525981" y="281200"/>
                    <a:pt x="5092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1" action="ppaction://hlinksldjump"/>
                </a:rPr>
                <a:t>估值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4944118" y="1849438"/>
            <a:ext cx="2167220" cy="3994150"/>
            <a:chOff x="11056" y="4132"/>
            <a:chExt cx="4549" cy="6688"/>
          </a:xfrm>
        </p:grpSpPr>
        <p:sp>
          <p:nvSpPr>
            <p:cNvPr id="24623" name="MMConnector"/>
            <p:cNvSpPr>
              <a:spLocks noChangeArrowheads="1"/>
            </p:cNvSpPr>
            <p:nvPr/>
          </p:nvSpPr>
          <p:spPr bwMode="auto">
            <a:xfrm>
              <a:off x="11056" y="7493"/>
              <a:ext cx="2922" cy="3327"/>
            </a:xfrm>
            <a:custGeom>
              <a:avLst/>
              <a:gdLst>
                <a:gd name="T0" fmla="*/ -58 w 478800"/>
                <a:gd name="T1" fmla="*/ 312 h 146780"/>
                <a:gd name="T2" fmla="*/ 2864 w 478800"/>
                <a:gd name="T3" fmla="*/ -3015 h 14678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8800" h="146780" fill="none">
                  <a:moveTo>
                    <a:pt x="-9500" y="13780"/>
                  </a:moveTo>
                  <a:cubicBezTo>
                    <a:pt x="140867" y="-56981"/>
                    <a:pt x="279761" y="-133000"/>
                    <a:pt x="469300" y="-13300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4" name="MainTopic"/>
            <p:cNvSpPr>
              <a:spLocks noChangeArrowheads="1"/>
            </p:cNvSpPr>
            <p:nvPr/>
          </p:nvSpPr>
          <p:spPr bwMode="auto">
            <a:xfrm>
              <a:off x="13915" y="4132"/>
              <a:ext cx="1690" cy="799"/>
            </a:xfrm>
            <a:custGeom>
              <a:avLst/>
              <a:gdLst>
                <a:gd name="T0" fmla="*/ 0 w 539600"/>
                <a:gd name="T1" fmla="*/ 0 h 281200"/>
                <a:gd name="T2" fmla="*/ 539600 w 539600"/>
                <a:gd name="T3" fmla="*/ 281200 h 281200"/>
              </a:gdLst>
              <a:ahLst/>
              <a:cxnLst/>
              <a:rect l="T0" t="T1" r="T2" b="T3"/>
              <a:pathLst>
                <a:path w="539600" h="281200">
                  <a:moveTo>
                    <a:pt x="30400" y="0"/>
                  </a:moveTo>
                  <a:lnTo>
                    <a:pt x="509200" y="0"/>
                  </a:lnTo>
                  <a:cubicBezTo>
                    <a:pt x="525981" y="0"/>
                    <a:pt x="539600" y="13619"/>
                    <a:pt x="539600" y="30400"/>
                  </a:cubicBezTo>
                  <a:lnTo>
                    <a:pt x="539600" y="250800"/>
                  </a:lnTo>
                  <a:cubicBezTo>
                    <a:pt x="539600" y="267581"/>
                    <a:pt x="525981" y="281200"/>
                    <a:pt x="5092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1" action="ppaction://hlinksldjump"/>
                </a:rPr>
                <a:t>运算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2294634" y="4287839"/>
            <a:ext cx="2749511" cy="1684337"/>
            <a:chOff x="6395" y="6778"/>
            <a:chExt cx="5773" cy="2652"/>
          </a:xfrm>
        </p:grpSpPr>
        <p:sp>
          <p:nvSpPr>
            <p:cNvPr id="24621" name="MMConnector"/>
            <p:cNvSpPr>
              <a:spLocks noChangeArrowheads="1"/>
            </p:cNvSpPr>
            <p:nvPr/>
          </p:nvSpPr>
          <p:spPr bwMode="auto">
            <a:xfrm>
              <a:off x="10146" y="6778"/>
              <a:ext cx="2022" cy="2450"/>
            </a:xfrm>
            <a:custGeom>
              <a:avLst/>
              <a:gdLst>
                <a:gd name="T0" fmla="*/ 228 w 528967"/>
                <a:gd name="T1" fmla="*/ -478 h 355300"/>
                <a:gd name="T2" fmla="*/ -1794 w 528967"/>
                <a:gd name="T3" fmla="*/ 1972 h 3553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28967" h="355300" fill="none">
                  <a:moveTo>
                    <a:pt x="59667" y="-69350"/>
                  </a:moveTo>
                  <a:cubicBezTo>
                    <a:pt x="-88572" y="92523"/>
                    <a:pt x="-214985" y="285950"/>
                    <a:pt x="-469300" y="2859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2" name="MainTopic"/>
            <p:cNvSpPr>
              <a:spLocks noChangeArrowheads="1"/>
            </p:cNvSpPr>
            <p:nvPr/>
          </p:nvSpPr>
          <p:spPr bwMode="auto">
            <a:xfrm>
              <a:off x="6395" y="8508"/>
              <a:ext cx="2021" cy="922"/>
            </a:xfrm>
            <a:custGeom>
              <a:avLst/>
              <a:gdLst>
                <a:gd name="T0" fmla="*/ 0 w 539600"/>
                <a:gd name="T1" fmla="*/ 0 h 281200"/>
                <a:gd name="T2" fmla="*/ 539600 w 539600"/>
                <a:gd name="T3" fmla="*/ 281200 h 281200"/>
              </a:gdLst>
              <a:ahLst/>
              <a:cxnLst/>
              <a:rect l="T0" t="T1" r="T2" b="T3"/>
              <a:pathLst>
                <a:path w="539600" h="281200">
                  <a:moveTo>
                    <a:pt x="30400" y="0"/>
                  </a:moveTo>
                  <a:lnTo>
                    <a:pt x="509200" y="0"/>
                  </a:lnTo>
                  <a:cubicBezTo>
                    <a:pt x="525981" y="0"/>
                    <a:pt x="539600" y="13619"/>
                    <a:pt x="539600" y="30400"/>
                  </a:cubicBezTo>
                  <a:lnTo>
                    <a:pt x="539600" y="250800"/>
                  </a:lnTo>
                  <a:cubicBezTo>
                    <a:pt x="539600" y="267581"/>
                    <a:pt x="525981" y="281200"/>
                    <a:pt x="5092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2" action="ppaction://hlinksldjump"/>
                </a:rPr>
                <a:t>性质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2859063" y="2552700"/>
            <a:ext cx="1681381" cy="1612900"/>
            <a:chOff x="6003" y="4020"/>
            <a:chExt cx="3530" cy="2541"/>
          </a:xfrm>
        </p:grpSpPr>
        <p:sp>
          <p:nvSpPr>
            <p:cNvPr id="24619" name="MMConnector"/>
            <p:cNvSpPr>
              <a:spLocks noChangeArrowheads="1"/>
            </p:cNvSpPr>
            <p:nvPr/>
          </p:nvSpPr>
          <p:spPr bwMode="auto">
            <a:xfrm>
              <a:off x="8782" y="5428"/>
              <a:ext cx="751" cy="1133"/>
            </a:xfrm>
            <a:custGeom>
              <a:avLst/>
              <a:gdLst>
                <a:gd name="T0" fmla="*/ 15 w 478800"/>
                <a:gd name="T1" fmla="*/ 106 h 146780"/>
                <a:gd name="T2" fmla="*/ -736 w 478800"/>
                <a:gd name="T3" fmla="*/ -1027 h 14678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8800" h="146780" fill="none">
                  <a:moveTo>
                    <a:pt x="9500" y="13780"/>
                  </a:moveTo>
                  <a:cubicBezTo>
                    <a:pt x="-140867" y="-56981"/>
                    <a:pt x="-279761" y="-133000"/>
                    <a:pt x="-469300" y="-13300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0" name="MainTopic"/>
            <p:cNvSpPr>
              <a:spLocks noChangeArrowheads="1"/>
            </p:cNvSpPr>
            <p:nvPr/>
          </p:nvSpPr>
          <p:spPr bwMode="auto">
            <a:xfrm>
              <a:off x="6003" y="4020"/>
              <a:ext cx="2063" cy="1054"/>
            </a:xfrm>
            <a:custGeom>
              <a:avLst/>
              <a:gdLst>
                <a:gd name="T0" fmla="*/ 0 w 539600"/>
                <a:gd name="T1" fmla="*/ 0 h 281200"/>
                <a:gd name="T2" fmla="*/ 539600 w 539600"/>
                <a:gd name="T3" fmla="*/ 281200 h 281200"/>
              </a:gdLst>
              <a:ahLst/>
              <a:cxnLst/>
              <a:rect l="T0" t="T1" r="T2" b="T3"/>
              <a:pathLst>
                <a:path w="539600" h="281200">
                  <a:moveTo>
                    <a:pt x="30400" y="0"/>
                  </a:moveTo>
                  <a:lnTo>
                    <a:pt x="509200" y="0"/>
                  </a:lnTo>
                  <a:cubicBezTo>
                    <a:pt x="525981" y="0"/>
                    <a:pt x="539600" y="13619"/>
                    <a:pt x="539600" y="30400"/>
                  </a:cubicBezTo>
                  <a:lnTo>
                    <a:pt x="539600" y="250800"/>
                  </a:lnTo>
                  <a:cubicBezTo>
                    <a:pt x="539600" y="267581"/>
                    <a:pt x="525981" y="281200"/>
                    <a:pt x="5092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3" action="ppaction://hlinksldjump"/>
                </a:rPr>
                <a:t>概念</a:t>
              </a:r>
              <a:endParaRPr lang="zh-CN" altLang="zh-CN" sz="240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37016" y="1233488"/>
            <a:ext cx="2608999" cy="4564062"/>
            <a:chOff x="917" y="1942"/>
            <a:chExt cx="5477" cy="7186"/>
          </a:xfrm>
        </p:grpSpPr>
        <p:grpSp>
          <p:nvGrpSpPr>
            <p:cNvPr id="24607" name="组合 2"/>
            <p:cNvGrpSpPr/>
            <p:nvPr/>
          </p:nvGrpSpPr>
          <p:grpSpPr bwMode="auto">
            <a:xfrm>
              <a:off x="2165" y="1942"/>
              <a:ext cx="4228" cy="3465"/>
              <a:chOff x="2166" y="1942"/>
              <a:chExt cx="4230" cy="3466"/>
            </a:xfrm>
          </p:grpSpPr>
          <p:sp>
            <p:nvSpPr>
              <p:cNvPr id="24617" name="MMConnector"/>
              <p:cNvSpPr>
                <a:spLocks noChangeArrowheads="1"/>
              </p:cNvSpPr>
              <p:nvPr/>
            </p:nvSpPr>
            <p:spPr bwMode="auto">
              <a:xfrm>
                <a:off x="5611" y="3613"/>
                <a:ext cx="785" cy="1795"/>
              </a:xfrm>
              <a:custGeom>
                <a:avLst/>
                <a:gdLst>
                  <a:gd name="T0" fmla="*/ 393 w 205200"/>
                  <a:gd name="T1" fmla="*/ 898 h 260300"/>
                  <a:gd name="T2" fmla="*/ -393 w 205200"/>
                  <a:gd name="T3" fmla="*/ -898 h 2603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60300" fill="none">
                    <a:moveTo>
                      <a:pt x="102600" y="130150"/>
                    </a:moveTo>
                    <a:cubicBezTo>
                      <a:pt x="-8893" y="130150"/>
                      <a:pt x="27591" y="-130150"/>
                      <a:pt x="-102600" y="-1301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4618" name="SubTopic"/>
              <p:cNvSpPr>
                <a:spLocks noChangeArrowheads="1"/>
              </p:cNvSpPr>
              <p:nvPr/>
            </p:nvSpPr>
            <p:spPr bwMode="auto">
              <a:xfrm>
                <a:off x="2166" y="1942"/>
                <a:ext cx="3054" cy="773"/>
              </a:xfrm>
              <a:custGeom>
                <a:avLst/>
                <a:gdLst>
                  <a:gd name="T0" fmla="*/ 0 w 532000"/>
                  <a:gd name="T1" fmla="*/ 0 h 186200"/>
                  <a:gd name="T2" fmla="*/ 532000 w 532000"/>
                  <a:gd name="T3" fmla="*/ 186200 h 186200"/>
                </a:gdLst>
                <a:ahLst/>
                <a:cxnLst/>
                <a:rect l="T0" t="T1" r="T2" b="T3"/>
                <a:pathLst>
                  <a:path w="532000" h="186200" stroke="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532000" h="186200" fill="none">
                    <a:moveTo>
                      <a:pt x="0" y="186200"/>
                    </a:moveTo>
                    <a:lnTo>
                      <a:pt x="5320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二次根式的定义</a:t>
                </a:r>
                <a:endParaRPr lang="zh-CN" altLang="zh-CN" sz="18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608" name="组合 3"/>
            <p:cNvGrpSpPr/>
            <p:nvPr/>
          </p:nvGrpSpPr>
          <p:grpSpPr bwMode="auto">
            <a:xfrm>
              <a:off x="1718" y="3564"/>
              <a:ext cx="4675" cy="1031"/>
              <a:chOff x="1720" y="3564"/>
              <a:chExt cx="4676" cy="1032"/>
            </a:xfrm>
          </p:grpSpPr>
          <p:sp>
            <p:nvSpPr>
              <p:cNvPr id="24615" name="MMConnector"/>
              <p:cNvSpPr>
                <a:spLocks noChangeArrowheads="1"/>
              </p:cNvSpPr>
              <p:nvPr/>
            </p:nvSpPr>
            <p:spPr bwMode="auto">
              <a:xfrm>
                <a:off x="5611" y="4426"/>
                <a:ext cx="785" cy="170"/>
              </a:xfrm>
              <a:custGeom>
                <a:avLst/>
                <a:gdLst>
                  <a:gd name="T0" fmla="*/ 393 w 205200"/>
                  <a:gd name="T1" fmla="*/ 85 h 24700"/>
                  <a:gd name="T2" fmla="*/ -393 w 205200"/>
                  <a:gd name="T3" fmla="*/ -85 h 24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4700" fill="none">
                    <a:moveTo>
                      <a:pt x="102600" y="12350"/>
                    </a:moveTo>
                    <a:cubicBezTo>
                      <a:pt x="17611" y="12350"/>
                      <a:pt x="-34253" y="-12350"/>
                      <a:pt x="-102600" y="-12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4616" name="SubTopic"/>
              <p:cNvSpPr>
                <a:spLocks noChangeArrowheads="1"/>
              </p:cNvSpPr>
              <p:nvPr/>
            </p:nvSpPr>
            <p:spPr bwMode="auto">
              <a:xfrm>
                <a:off x="1720" y="3564"/>
                <a:ext cx="3499" cy="776"/>
              </a:xfrm>
              <a:custGeom>
                <a:avLst/>
                <a:gdLst>
                  <a:gd name="T0" fmla="*/ 0 w 1124800"/>
                  <a:gd name="T1" fmla="*/ 0 h 186200"/>
                  <a:gd name="T2" fmla="*/ 1124800 w 1124800"/>
                  <a:gd name="T3" fmla="*/ 186200 h 186200"/>
                </a:gdLst>
                <a:ahLst/>
                <a:cxnLst/>
                <a:rect l="T0" t="T1" r="T2" b="T3"/>
                <a:pathLst>
                  <a:path w="1124800" h="186200" stroke="0">
                    <a:moveTo>
                      <a:pt x="0" y="0"/>
                    </a:moveTo>
                    <a:lnTo>
                      <a:pt x="1124800" y="0"/>
                    </a:lnTo>
                    <a:lnTo>
                      <a:pt x="11248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1124800" h="186200" fill="none">
                    <a:moveTo>
                      <a:pt x="0" y="186200"/>
                    </a:moveTo>
                    <a:lnTo>
                      <a:pt x="11248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同类二次根式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609" name="组合 4"/>
            <p:cNvGrpSpPr/>
            <p:nvPr/>
          </p:nvGrpSpPr>
          <p:grpSpPr bwMode="auto">
            <a:xfrm>
              <a:off x="917" y="5238"/>
              <a:ext cx="5477" cy="1454"/>
              <a:chOff x="918" y="5238"/>
              <a:chExt cx="5478" cy="1455"/>
            </a:xfrm>
          </p:grpSpPr>
          <p:sp>
            <p:nvSpPr>
              <p:cNvPr id="24613" name="MMConnector"/>
              <p:cNvSpPr>
                <a:spLocks noChangeArrowheads="1"/>
              </p:cNvSpPr>
              <p:nvPr/>
            </p:nvSpPr>
            <p:spPr bwMode="auto">
              <a:xfrm>
                <a:off x="5611" y="5238"/>
                <a:ext cx="785" cy="1455"/>
              </a:xfrm>
              <a:custGeom>
                <a:avLst/>
                <a:gdLst>
                  <a:gd name="T0" fmla="*/ 393 w 205200"/>
                  <a:gd name="T1" fmla="*/ -728 h 210900"/>
                  <a:gd name="T2" fmla="*/ -393 w 205200"/>
                  <a:gd name="T3" fmla="*/ 728 h 2109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10900" fill="none">
                    <a:moveTo>
                      <a:pt x="102600" y="-105450"/>
                    </a:moveTo>
                    <a:cubicBezTo>
                      <a:pt x="-3657" y="-105450"/>
                      <a:pt x="15373" y="105450"/>
                      <a:pt x="-102600" y="1054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4614" name="SubTopic"/>
              <p:cNvSpPr>
                <a:spLocks noChangeArrowheads="1"/>
              </p:cNvSpPr>
              <p:nvPr/>
            </p:nvSpPr>
            <p:spPr bwMode="auto">
              <a:xfrm>
                <a:off x="918" y="5238"/>
                <a:ext cx="4301" cy="727"/>
              </a:xfrm>
              <a:custGeom>
                <a:avLst/>
                <a:gdLst>
                  <a:gd name="T0" fmla="*/ 0 w 1124800"/>
                  <a:gd name="T1" fmla="*/ 0 h 186200"/>
                  <a:gd name="T2" fmla="*/ 1124800 w 1124800"/>
                  <a:gd name="T3" fmla="*/ 186200 h 186200"/>
                </a:gdLst>
                <a:ahLst/>
                <a:cxnLst/>
                <a:rect l="T0" t="T1" r="T2" b="T3"/>
                <a:pathLst>
                  <a:path w="1124800" h="186200" stroke="0">
                    <a:moveTo>
                      <a:pt x="0" y="0"/>
                    </a:moveTo>
                    <a:lnTo>
                      <a:pt x="1124800" y="0"/>
                    </a:lnTo>
                    <a:lnTo>
                      <a:pt x="11248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1124800" h="186200" fill="none">
                    <a:moveTo>
                      <a:pt x="0" y="186200"/>
                    </a:moveTo>
                    <a:lnTo>
                      <a:pt x="11248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二次根式有意义的条件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610" name="组合 5"/>
            <p:cNvGrpSpPr/>
            <p:nvPr/>
          </p:nvGrpSpPr>
          <p:grpSpPr bwMode="auto">
            <a:xfrm>
              <a:off x="2428" y="6050"/>
              <a:ext cx="3966" cy="3078"/>
              <a:chOff x="2429" y="6051"/>
              <a:chExt cx="3967" cy="3079"/>
            </a:xfrm>
          </p:grpSpPr>
          <p:sp>
            <p:nvSpPr>
              <p:cNvPr id="24611" name="MMConnector"/>
              <p:cNvSpPr>
                <a:spLocks noChangeArrowheads="1"/>
              </p:cNvSpPr>
              <p:nvPr/>
            </p:nvSpPr>
            <p:spPr bwMode="auto">
              <a:xfrm>
                <a:off x="5611" y="6051"/>
                <a:ext cx="785" cy="3079"/>
              </a:xfrm>
              <a:custGeom>
                <a:avLst/>
                <a:gdLst>
                  <a:gd name="T0" fmla="*/ 393 w 205200"/>
                  <a:gd name="T1" fmla="*/ -1540 h 446500"/>
                  <a:gd name="T2" fmla="*/ -393 w 205200"/>
                  <a:gd name="T3" fmla="*/ 1540 h 446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446500" fill="none">
                    <a:moveTo>
                      <a:pt x="102600" y="-223250"/>
                    </a:moveTo>
                    <a:cubicBezTo>
                      <a:pt x="-25911" y="-223250"/>
                      <a:pt x="67298" y="223250"/>
                      <a:pt x="-102600" y="2232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4612" name="SubTopic"/>
              <p:cNvSpPr>
                <a:spLocks noChangeArrowheads="1"/>
              </p:cNvSpPr>
              <p:nvPr/>
            </p:nvSpPr>
            <p:spPr bwMode="auto">
              <a:xfrm>
                <a:off x="2429" y="6884"/>
                <a:ext cx="2790" cy="706"/>
              </a:xfrm>
              <a:custGeom>
                <a:avLst/>
                <a:gdLst>
                  <a:gd name="T0" fmla="*/ 0 w 729600"/>
                  <a:gd name="T1" fmla="*/ 0 h 186200"/>
                  <a:gd name="T2" fmla="*/ 729600 w 729600"/>
                  <a:gd name="T3" fmla="*/ 186200 h 186200"/>
                </a:gdLst>
                <a:ahLst/>
                <a:cxnLst/>
                <a:rect l="T0" t="T1" r="T2" b="T3"/>
                <a:pathLst>
                  <a:path w="729600" h="186200" stroke="0">
                    <a:moveTo>
                      <a:pt x="0" y="0"/>
                    </a:moveTo>
                    <a:lnTo>
                      <a:pt x="729600" y="0"/>
                    </a:lnTo>
                    <a:lnTo>
                      <a:pt x="7296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729600" h="186200" fill="none">
                    <a:moveTo>
                      <a:pt x="0" y="186200"/>
                    </a:moveTo>
                    <a:lnTo>
                      <a:pt x="7296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最简二次根式</a:t>
                </a:r>
                <a:endParaRPr lang="zh-CN" altLang="zh-CN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 bwMode="auto">
          <a:xfrm>
            <a:off x="7298291" y="908050"/>
            <a:ext cx="795441" cy="3309938"/>
            <a:chOff x="15323" y="1431"/>
            <a:chExt cx="1670" cy="5212"/>
          </a:xfrm>
        </p:grpSpPr>
        <p:grpSp>
          <p:nvGrpSpPr>
            <p:cNvPr id="24598" name="组合 8"/>
            <p:cNvGrpSpPr/>
            <p:nvPr/>
          </p:nvGrpSpPr>
          <p:grpSpPr bwMode="auto">
            <a:xfrm>
              <a:off x="15323" y="1431"/>
              <a:ext cx="1670" cy="2304"/>
              <a:chOff x="16061" y="2719"/>
              <a:chExt cx="1671" cy="2305"/>
            </a:xfrm>
          </p:grpSpPr>
          <p:sp>
            <p:nvSpPr>
              <p:cNvPr id="24605" name="MMConnector"/>
              <p:cNvSpPr>
                <a:spLocks noChangeArrowheads="1"/>
              </p:cNvSpPr>
              <p:nvPr/>
            </p:nvSpPr>
            <p:spPr bwMode="auto">
              <a:xfrm>
                <a:off x="16061" y="4041"/>
                <a:ext cx="785" cy="983"/>
              </a:xfrm>
              <a:custGeom>
                <a:avLst/>
                <a:gdLst>
                  <a:gd name="T0" fmla="*/ -393 w 205200"/>
                  <a:gd name="T1" fmla="*/ 492 h 142500"/>
                  <a:gd name="T2" fmla="*/ 393 w 205200"/>
                  <a:gd name="T3" fmla="*/ -492 h 142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42500" fill="none">
                    <a:moveTo>
                      <a:pt x="-102600" y="71250"/>
                    </a:moveTo>
                    <a:cubicBezTo>
                      <a:pt x="-3939" y="71250"/>
                      <a:pt x="2352" y="-71250"/>
                      <a:pt x="102600" y="-712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6" name="SubTopic"/>
              <p:cNvSpPr>
                <a:spLocks noChangeArrowheads="1"/>
              </p:cNvSpPr>
              <p:nvPr/>
            </p:nvSpPr>
            <p:spPr bwMode="auto">
              <a:xfrm>
                <a:off x="16453" y="2719"/>
                <a:ext cx="1279" cy="830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24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加减</a:t>
                </a:r>
                <a:endParaRPr lang="zh-CN" altLang="zh-CN" sz="24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599" name="组合 9"/>
            <p:cNvGrpSpPr/>
            <p:nvPr/>
          </p:nvGrpSpPr>
          <p:grpSpPr bwMode="auto">
            <a:xfrm>
              <a:off x="15323" y="3056"/>
              <a:ext cx="1670" cy="1150"/>
              <a:chOff x="16061" y="4344"/>
              <a:chExt cx="1671" cy="1151"/>
            </a:xfrm>
          </p:grpSpPr>
          <p:sp>
            <p:nvSpPr>
              <p:cNvPr id="24603" name="MMConnector"/>
              <p:cNvSpPr>
                <a:spLocks noChangeArrowheads="1"/>
              </p:cNvSpPr>
              <p:nvPr/>
            </p:nvSpPr>
            <p:spPr bwMode="auto">
              <a:xfrm>
                <a:off x="16061" y="4853"/>
                <a:ext cx="785" cy="642"/>
              </a:xfrm>
              <a:custGeom>
                <a:avLst/>
                <a:gdLst>
                  <a:gd name="T0" fmla="*/ -393 w 205200"/>
                  <a:gd name="T1" fmla="*/ -321 h 93100"/>
                  <a:gd name="T2" fmla="*/ 393 w 205200"/>
                  <a:gd name="T3" fmla="*/ 321 h 931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93100" fill="none">
                    <a:moveTo>
                      <a:pt x="-102600" y="-46550"/>
                    </a:moveTo>
                    <a:cubicBezTo>
                      <a:pt x="-9610" y="-46550"/>
                      <a:pt x="15583" y="46550"/>
                      <a:pt x="102600" y="465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4" name="SubTopic"/>
              <p:cNvSpPr>
                <a:spLocks noChangeArrowheads="1"/>
              </p:cNvSpPr>
              <p:nvPr/>
            </p:nvSpPr>
            <p:spPr bwMode="auto">
              <a:xfrm>
                <a:off x="16453" y="4344"/>
                <a:ext cx="1279" cy="830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24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乘法</a:t>
                </a:r>
                <a:endParaRPr lang="zh-CN" altLang="zh-CN" sz="24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600" name="组合 10"/>
            <p:cNvGrpSpPr/>
            <p:nvPr/>
          </p:nvGrpSpPr>
          <p:grpSpPr bwMode="auto">
            <a:xfrm>
              <a:off x="15323" y="4377"/>
              <a:ext cx="1670" cy="2266"/>
              <a:chOff x="16061" y="5665"/>
              <a:chExt cx="1671" cy="2267"/>
            </a:xfrm>
          </p:grpSpPr>
          <p:sp>
            <p:nvSpPr>
              <p:cNvPr id="24601" name="MMConnector"/>
              <p:cNvSpPr>
                <a:spLocks noChangeArrowheads="1"/>
              </p:cNvSpPr>
              <p:nvPr/>
            </p:nvSpPr>
            <p:spPr bwMode="auto">
              <a:xfrm>
                <a:off x="16061" y="5665"/>
                <a:ext cx="785" cy="2267"/>
              </a:xfrm>
              <a:custGeom>
                <a:avLst/>
                <a:gdLst>
                  <a:gd name="T0" fmla="*/ -393 w 205200"/>
                  <a:gd name="T1" fmla="*/ -1134 h 328700"/>
                  <a:gd name="T2" fmla="*/ 393 w 205200"/>
                  <a:gd name="T3" fmla="*/ 1134 h 328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28700" fill="none">
                    <a:moveTo>
                      <a:pt x="-102600" y="-164350"/>
                    </a:moveTo>
                    <a:cubicBezTo>
                      <a:pt x="15700" y="-164350"/>
                      <a:pt x="-43474" y="164350"/>
                      <a:pt x="102600" y="164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2" name="SubTopic"/>
              <p:cNvSpPr>
                <a:spLocks noChangeArrowheads="1"/>
              </p:cNvSpPr>
              <p:nvPr/>
            </p:nvSpPr>
            <p:spPr bwMode="auto">
              <a:xfrm>
                <a:off x="16453" y="5969"/>
                <a:ext cx="1279" cy="830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zh-CN" sz="24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除法</a:t>
                </a:r>
                <a:endParaRPr lang="zh-CN" altLang="zh-CN" sz="24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24584" name="MainIdea"/>
          <p:cNvSpPr>
            <a:spLocks noChangeArrowheads="1"/>
          </p:cNvSpPr>
          <p:nvPr/>
        </p:nvSpPr>
        <p:spPr bwMode="auto">
          <a:xfrm>
            <a:off x="4017692" y="3446464"/>
            <a:ext cx="1247937" cy="719137"/>
          </a:xfrm>
          <a:custGeom>
            <a:avLst/>
            <a:gdLst>
              <a:gd name="T0" fmla="*/ 0 w 919600"/>
              <a:gd name="T1" fmla="*/ 0 h 433200"/>
              <a:gd name="T2" fmla="*/ 919600 w 919600"/>
              <a:gd name="T3" fmla="*/ 433200 h 433200"/>
            </a:gdLst>
            <a:ahLst/>
            <a:cxnLst/>
            <a:rect l="T0" t="T1" r="T2" b="T3"/>
            <a:pathLst>
              <a:path w="919600" h="433200">
                <a:moveTo>
                  <a:pt x="30400" y="0"/>
                </a:moveTo>
                <a:lnTo>
                  <a:pt x="889200" y="0"/>
                </a:lnTo>
                <a:cubicBezTo>
                  <a:pt x="905981" y="0"/>
                  <a:pt x="919600" y="13619"/>
                  <a:pt x="919600" y="30400"/>
                </a:cubicBezTo>
                <a:lnTo>
                  <a:pt x="919600" y="402800"/>
                </a:lnTo>
                <a:cubicBezTo>
                  <a:pt x="919600" y="419581"/>
                  <a:pt x="905981" y="433200"/>
                  <a:pt x="889200" y="433200"/>
                </a:cubicBezTo>
                <a:lnTo>
                  <a:pt x="30400" y="433200"/>
                </a:lnTo>
                <a:cubicBezTo>
                  <a:pt x="13619" y="433200"/>
                  <a:pt x="0" y="419581"/>
                  <a:pt x="0" y="402800"/>
                </a:cubicBezTo>
                <a:lnTo>
                  <a:pt x="0" y="30400"/>
                </a:lnTo>
                <a:cubicBezTo>
                  <a:pt x="0" y="13619"/>
                  <a:pt x="13619" y="0"/>
                  <a:pt x="30400" y="0"/>
                </a:cubicBezTo>
                <a:close/>
              </a:path>
            </a:pathLst>
          </a:custGeom>
          <a:solidFill>
            <a:srgbClr val="435FBC"/>
          </a:solidFill>
          <a:ln w="22800">
            <a:solidFill>
              <a:srgbClr val="435FBC"/>
            </a:solidFill>
            <a:round/>
          </a:ln>
        </p:spPr>
        <p:txBody>
          <a:bodyPr wrap="none" lIns="0" tIns="0" rIns="0" bIns="2249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二次根式</a:t>
            </a:r>
            <a:endParaRPr lang="zh-CN" altLang="zh-CN" sz="240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5726461" y="3873501"/>
            <a:ext cx="2743557" cy="3363913"/>
            <a:chOff x="12023" y="6099"/>
            <a:chExt cx="5760" cy="5298"/>
          </a:xfrm>
        </p:grpSpPr>
        <p:grpSp>
          <p:nvGrpSpPr>
            <p:cNvPr id="24586" name="组合 32"/>
            <p:cNvGrpSpPr/>
            <p:nvPr/>
          </p:nvGrpSpPr>
          <p:grpSpPr bwMode="auto">
            <a:xfrm>
              <a:off x="12050" y="6098"/>
              <a:ext cx="3479" cy="2451"/>
              <a:chOff x="12052" y="6099"/>
              <a:chExt cx="3480" cy="2452"/>
            </a:xfrm>
          </p:grpSpPr>
          <p:sp>
            <p:nvSpPr>
              <p:cNvPr id="24596" name="MMConnector"/>
              <p:cNvSpPr>
                <a:spLocks noChangeArrowheads="1"/>
              </p:cNvSpPr>
              <p:nvPr/>
            </p:nvSpPr>
            <p:spPr bwMode="auto">
              <a:xfrm>
                <a:off x="12052" y="7369"/>
                <a:ext cx="785" cy="1183"/>
              </a:xfrm>
              <a:custGeom>
                <a:avLst/>
                <a:gdLst>
                  <a:gd name="T0" fmla="*/ -393 w 205200"/>
                  <a:gd name="T1" fmla="*/ 592 h 142500"/>
                  <a:gd name="T2" fmla="*/ 393 w 205200"/>
                  <a:gd name="T3" fmla="*/ -592 h 142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142500" fill="none">
                    <a:moveTo>
                      <a:pt x="-102600" y="71250"/>
                    </a:moveTo>
                    <a:cubicBezTo>
                      <a:pt x="-3939" y="71250"/>
                      <a:pt x="2352" y="-71250"/>
                      <a:pt x="102600" y="-712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4597" name="SubTopic"/>
              <p:cNvSpPr>
                <a:spLocks noChangeArrowheads="1"/>
              </p:cNvSpPr>
              <p:nvPr/>
            </p:nvSpPr>
            <p:spPr bwMode="auto">
              <a:xfrm>
                <a:off x="12444" y="6099"/>
                <a:ext cx="3088" cy="709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先对根式平方</a:t>
                </a:r>
                <a:endParaRPr lang="zh-CN" altLang="en-US" sz="18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587" name="组合 33"/>
            <p:cNvGrpSpPr/>
            <p:nvPr/>
          </p:nvGrpSpPr>
          <p:grpSpPr bwMode="auto">
            <a:xfrm>
              <a:off x="12022" y="6883"/>
              <a:ext cx="5761" cy="1358"/>
              <a:chOff x="12024" y="6884"/>
              <a:chExt cx="5762" cy="1359"/>
            </a:xfrm>
          </p:grpSpPr>
          <p:sp>
            <p:nvSpPr>
              <p:cNvPr id="24594" name="MMConnector"/>
              <p:cNvSpPr>
                <a:spLocks noChangeArrowheads="1"/>
              </p:cNvSpPr>
              <p:nvPr/>
            </p:nvSpPr>
            <p:spPr bwMode="auto">
              <a:xfrm>
                <a:off x="12024" y="8089"/>
                <a:ext cx="858" cy="154"/>
              </a:xfrm>
              <a:custGeom>
                <a:avLst/>
                <a:gdLst>
                  <a:gd name="T0" fmla="*/ -429 w 205200"/>
                  <a:gd name="T1" fmla="*/ -77 h 93100"/>
                  <a:gd name="T2" fmla="*/ 429 w 205200"/>
                  <a:gd name="T3" fmla="*/ 77 h 931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93100" fill="none">
                    <a:moveTo>
                      <a:pt x="-102600" y="-46550"/>
                    </a:moveTo>
                    <a:cubicBezTo>
                      <a:pt x="-9610" y="-46550"/>
                      <a:pt x="15583" y="46550"/>
                      <a:pt x="102600" y="465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4595" name="SubTopic"/>
              <p:cNvSpPr>
                <a:spLocks noChangeArrowheads="1"/>
              </p:cNvSpPr>
              <p:nvPr/>
            </p:nvSpPr>
            <p:spPr bwMode="auto">
              <a:xfrm>
                <a:off x="12444" y="6884"/>
                <a:ext cx="5342" cy="1284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2.</a:t>
                </a:r>
                <a:r>
                  <a:rPr lang="zh-CN" altLang="en-US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找出平方后所得数字相</a:t>
                </a:r>
                <a:endParaRPr lang="zh-CN" altLang="en-US" sz="18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 eaLnBrk="1" hangingPunct="1"/>
                <a:r>
                  <a:rPr lang="zh-CN" altLang="en-US" sz="1800" dirty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邻的两个开得尽方的整数</a:t>
                </a:r>
                <a:endParaRPr lang="zh-CN" altLang="en-US" sz="1800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588" name="组合 34"/>
            <p:cNvGrpSpPr/>
            <p:nvPr/>
          </p:nvGrpSpPr>
          <p:grpSpPr bwMode="auto">
            <a:xfrm>
              <a:off x="12050" y="8264"/>
              <a:ext cx="5733" cy="1101"/>
              <a:chOff x="12052" y="8265"/>
              <a:chExt cx="5734" cy="1102"/>
            </a:xfrm>
          </p:grpSpPr>
          <p:sp>
            <p:nvSpPr>
              <p:cNvPr id="24592" name="SubTopic"/>
              <p:cNvSpPr>
                <a:spLocks noChangeArrowheads="1"/>
              </p:cNvSpPr>
              <p:nvPr/>
            </p:nvSpPr>
            <p:spPr bwMode="auto">
              <a:xfrm>
                <a:off x="12444" y="8265"/>
                <a:ext cx="5342" cy="657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3.</a:t>
                </a:r>
                <a:r>
                  <a:rPr lang="zh-CN" altLang="en-US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对以上两个整数开方</a:t>
                </a:r>
                <a:endParaRPr lang="zh-CN" altLang="en-US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4593" name="MMConnector"/>
              <p:cNvSpPr>
                <a:spLocks noChangeArrowheads="1"/>
              </p:cNvSpPr>
              <p:nvPr/>
            </p:nvSpPr>
            <p:spPr bwMode="auto">
              <a:xfrm>
                <a:off x="12052" y="8437"/>
                <a:ext cx="786" cy="931"/>
              </a:xfrm>
              <a:custGeom>
                <a:avLst/>
                <a:gdLst>
                  <a:gd name="T0" fmla="*/ -393 w 205200"/>
                  <a:gd name="T1" fmla="*/ -466 h 93100"/>
                  <a:gd name="T2" fmla="*/ 393 w 205200"/>
                  <a:gd name="T3" fmla="*/ 466 h 931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93100" fill="none">
                    <a:moveTo>
                      <a:pt x="-102600" y="-46550"/>
                    </a:moveTo>
                    <a:cubicBezTo>
                      <a:pt x="-9610" y="-46550"/>
                      <a:pt x="15583" y="46550"/>
                      <a:pt x="102600" y="465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</p:grpSp>
        <p:grpSp>
          <p:nvGrpSpPr>
            <p:cNvPr id="24589" name="组合 35"/>
            <p:cNvGrpSpPr/>
            <p:nvPr/>
          </p:nvGrpSpPr>
          <p:grpSpPr bwMode="auto">
            <a:xfrm>
              <a:off x="12050" y="9130"/>
              <a:ext cx="5268" cy="2265"/>
              <a:chOff x="12052" y="9131"/>
              <a:chExt cx="5269" cy="2266"/>
            </a:xfrm>
          </p:grpSpPr>
          <p:sp>
            <p:nvSpPr>
              <p:cNvPr id="24590" name="MMConnector"/>
              <p:cNvSpPr>
                <a:spLocks noChangeArrowheads="1"/>
              </p:cNvSpPr>
              <p:nvPr/>
            </p:nvSpPr>
            <p:spPr bwMode="auto">
              <a:xfrm>
                <a:off x="12052" y="9131"/>
                <a:ext cx="785" cy="2267"/>
              </a:xfrm>
              <a:custGeom>
                <a:avLst/>
                <a:gdLst>
                  <a:gd name="T0" fmla="*/ -393 w 205200"/>
                  <a:gd name="T1" fmla="*/ -1134 h 328700"/>
                  <a:gd name="T2" fmla="*/ 393 w 205200"/>
                  <a:gd name="T3" fmla="*/ 1134 h 328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328700" fill="none">
                    <a:moveTo>
                      <a:pt x="-102600" y="-164350"/>
                    </a:moveTo>
                    <a:cubicBezTo>
                      <a:pt x="15700" y="-164350"/>
                      <a:pt x="-43474" y="164350"/>
                      <a:pt x="102600" y="164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4591" name="SubTopic"/>
              <p:cNvSpPr>
                <a:spLocks noChangeArrowheads="1"/>
              </p:cNvSpPr>
              <p:nvPr/>
            </p:nvSpPr>
            <p:spPr bwMode="auto">
              <a:xfrm>
                <a:off x="12391" y="9248"/>
                <a:ext cx="4931" cy="1024"/>
              </a:xfrm>
              <a:custGeom>
                <a:avLst/>
                <a:gdLst>
                  <a:gd name="T0" fmla="*/ 0 w 334400"/>
                  <a:gd name="T1" fmla="*/ 0 h 186200"/>
                  <a:gd name="T2" fmla="*/ 334400 w 334400"/>
                  <a:gd name="T3" fmla="*/ 186200 h 186200"/>
                </a:gdLst>
                <a:ahLst/>
                <a:cxnLst/>
                <a:rect l="T0" t="T1" r="T2" b="T3"/>
                <a:pathLst>
                  <a:path w="334400" h="186200" stroke="0">
                    <a:moveTo>
                      <a:pt x="0" y="0"/>
                    </a:moveTo>
                    <a:lnTo>
                      <a:pt x="334400" y="0"/>
                    </a:lnTo>
                    <a:lnTo>
                      <a:pt x="33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334400" h="186200" fill="none">
                    <a:moveTo>
                      <a:pt x="0" y="186200"/>
                    </a:moveTo>
                    <a:lnTo>
                      <a:pt x="33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7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4.</a:t>
                </a:r>
                <a:r>
                  <a:rPr lang="zh-CN" altLang="en-US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确定这个二次根式</a:t>
                </a:r>
                <a:endParaRPr lang="zh-CN" altLang="en-US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 eaLnBrk="1" hangingPunct="1"/>
                <a:r>
                  <a:rPr lang="zh-CN" altLang="en-US" sz="180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的值在这两个整数之间</a:t>
                </a:r>
                <a:endParaRPr lang="zh-CN" altLang="en-US" sz="180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pic>
        <p:nvPicPr>
          <p:cNvPr id="51" name="图片 12" descr="2020试题研究版式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5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12" descr="2020试题研究版式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0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37322" y="5546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思维导图</a:t>
            </a:r>
            <a:endParaRPr lang="zh-CN" altLang="en-US" sz="4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文本框 15"/>
          <p:cNvSpPr txBox="1">
            <a:spLocks noChangeArrowheads="1"/>
          </p:cNvSpPr>
          <p:nvPr/>
        </p:nvSpPr>
        <p:spPr bwMode="auto">
          <a:xfrm>
            <a:off x="2730459" y="1100139"/>
            <a:ext cx="3575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  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考点特训营</a:t>
            </a:r>
            <a:endParaRPr lang="zh-CN" altLang="en-US" sz="3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3556" name="文本框 102"/>
          <p:cNvSpPr txBox="1">
            <a:spLocks noChangeArrowheads="1"/>
          </p:cNvSpPr>
          <p:nvPr/>
        </p:nvSpPr>
        <p:spPr bwMode="auto">
          <a:xfrm>
            <a:off x="453687" y="1905001"/>
            <a:ext cx="851080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/>
              <a:t> </a:t>
            </a:r>
            <a:r>
              <a: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了解二次根式、最简二次根式的概念；</a:t>
            </a:r>
            <a:endParaRPr lang="zh-CN" altLang="zh-CN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 了解二次根式</a:t>
            </a:r>
            <a:r>
              <a:rPr lang="en-US" altLang="zh-CN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根号下仅限于数</a:t>
            </a:r>
            <a:r>
              <a:rPr lang="en-US" altLang="zh-CN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r>
              <a: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加、减、乘、除运算法则，会用它们进行有关的简单四则运算</a:t>
            </a:r>
            <a:r>
              <a:rPr lang="zh-CN" altLang="zh-CN" sz="28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；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-22621"/>
            <a:ext cx="9144000" cy="814217"/>
            <a:chOff x="-71437" y="57150"/>
            <a:chExt cx="9144000" cy="814217"/>
          </a:xfrm>
        </p:grpSpPr>
        <p:pic>
          <p:nvPicPr>
            <p:cNvPr id="6" name="图片 5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课标要求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文本框 99"/>
          <p:cNvSpPr txBox="1">
            <a:spLocks noChangeArrowheads="1"/>
          </p:cNvSpPr>
          <p:nvPr/>
        </p:nvSpPr>
        <p:spPr bwMode="auto">
          <a:xfrm>
            <a:off x="234584" y="2903539"/>
            <a:ext cx="88713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二次根式的有关概念</a:t>
            </a:r>
            <a:endParaRPr lang="zh-CN" altLang="zh-CN" sz="2400" b="1" dirty="0"/>
          </a:p>
        </p:txBody>
      </p:sp>
      <p:sp>
        <p:nvSpPr>
          <p:cNvPr id="8" name="左大括号 7"/>
          <p:cNvSpPr/>
          <p:nvPr/>
        </p:nvSpPr>
        <p:spPr>
          <a:xfrm>
            <a:off x="1119334" y="2554337"/>
            <a:ext cx="232202" cy="3397250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5" name="文本框 102"/>
          <p:cNvSpPr txBox="1">
            <a:spLocks noChangeArrowheads="1"/>
          </p:cNvSpPr>
          <p:nvPr/>
        </p:nvSpPr>
        <p:spPr bwMode="auto">
          <a:xfrm>
            <a:off x="1351536" y="1768475"/>
            <a:ext cx="721612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/>
              <a:t>二次根式的定义</a:t>
            </a:r>
            <a:r>
              <a:rPr lang="zh-CN" altLang="zh-CN" sz="2400" b="1" dirty="0" smtClean="0"/>
              <a:t>：</a:t>
            </a:r>
            <a:endParaRPr lang="en-US" altLang="zh-CN" sz="2400" b="1" dirty="0" smtClean="0"/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/>
              <a:t>二</a:t>
            </a:r>
            <a:r>
              <a:rPr lang="zh-CN" altLang="zh-CN" sz="2400" b="1" dirty="0" smtClean="0"/>
              <a:t>次</a:t>
            </a:r>
            <a:r>
              <a:rPr lang="zh-CN" altLang="zh-CN" sz="2400" b="1" dirty="0"/>
              <a:t>根式有意义的条件：</a:t>
            </a:r>
            <a:r>
              <a:rPr lang="en-US" altLang="zh-CN" sz="2400" b="1" dirty="0">
                <a:latin typeface="Times New Roman" panose="02020603050405020304" pitchFamily="18" charset="0"/>
              </a:rPr>
              <a:t>________________________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25606" name="文本框 2"/>
          <p:cNvSpPr txBox="1">
            <a:spLocks noChangeArrowheads="1"/>
          </p:cNvSpPr>
          <p:nvPr/>
        </p:nvSpPr>
        <p:spPr bwMode="auto">
          <a:xfrm>
            <a:off x="1256282" y="3404639"/>
            <a:ext cx="23279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/>
              <a:t>最简二次根式：同时满足两个条件</a:t>
            </a:r>
            <a:endParaRPr lang="zh-CN" altLang="en-US" dirty="0"/>
          </a:p>
        </p:txBody>
      </p:sp>
      <p:sp>
        <p:nvSpPr>
          <p:cNvPr id="2" name="左大括号 1"/>
          <p:cNvSpPr/>
          <p:nvPr/>
        </p:nvSpPr>
        <p:spPr>
          <a:xfrm>
            <a:off x="3530354" y="3471487"/>
            <a:ext cx="107766" cy="1045088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8" name="文本框 3"/>
          <p:cNvSpPr txBox="1">
            <a:spLocks noChangeArrowheads="1"/>
          </p:cNvSpPr>
          <p:nvPr/>
        </p:nvSpPr>
        <p:spPr bwMode="auto">
          <a:xfrm>
            <a:off x="3642039" y="3411370"/>
            <a:ext cx="519208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</a:rPr>
              <a:t>1.</a:t>
            </a:r>
            <a:r>
              <a:rPr lang="zh-CN" altLang="zh-CN" sz="1800" b="1" dirty="0"/>
              <a:t>被开方数中不含</a:t>
            </a:r>
            <a:r>
              <a:rPr lang="zh-CN" altLang="zh-CN" sz="1800" b="1" u="sng" dirty="0"/>
              <a:t>　　　</a:t>
            </a:r>
            <a:r>
              <a:rPr lang="zh-CN" altLang="zh-CN" sz="1800" b="1" dirty="0"/>
              <a:t>，且分母中不含根式</a:t>
            </a:r>
            <a:endParaRPr lang="en-US" altLang="zh-CN" sz="18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</a:rPr>
              <a:t>2.</a:t>
            </a:r>
            <a:r>
              <a:rPr lang="zh-CN" altLang="zh-CN" sz="1800" b="1" dirty="0"/>
              <a:t>被开方数中不含能</a:t>
            </a:r>
            <a:r>
              <a:rPr lang="zh-CN" altLang="zh-CN" sz="1800" b="1" u="sng" dirty="0"/>
              <a:t>　　　　　</a:t>
            </a:r>
            <a:r>
              <a:rPr lang="zh-CN" altLang="zh-CN" sz="1800" b="1" dirty="0"/>
              <a:t>的因数或因式</a:t>
            </a:r>
            <a:endParaRPr lang="zh-CN" altLang="en-US" sz="1600" dirty="0"/>
          </a:p>
        </p:txBody>
      </p:sp>
      <p:sp>
        <p:nvSpPr>
          <p:cNvPr id="25609" name="文本框 4"/>
          <p:cNvSpPr txBox="1">
            <a:spLocks noChangeArrowheads="1"/>
          </p:cNvSpPr>
          <p:nvPr/>
        </p:nvSpPr>
        <p:spPr bwMode="auto">
          <a:xfrm>
            <a:off x="1245158" y="4797474"/>
            <a:ext cx="74388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/>
              <a:t>同类二次根式</a:t>
            </a:r>
            <a:r>
              <a:rPr lang="zh-CN" altLang="zh-CN" b="1" dirty="0" smtClean="0"/>
              <a:t>：</a:t>
            </a:r>
            <a:endParaRPr lang="en-US" altLang="zh-CN" b="1" dirty="0" smtClean="0"/>
          </a:p>
        </p:txBody>
      </p:sp>
      <p:sp>
        <p:nvSpPr>
          <p:cNvPr id="38924" name="文本框 8"/>
          <p:cNvSpPr txBox="1">
            <a:spLocks noChangeArrowheads="1"/>
          </p:cNvSpPr>
          <p:nvPr/>
        </p:nvSpPr>
        <p:spPr bwMode="auto">
          <a:xfrm>
            <a:off x="4589128" y="2322513"/>
            <a:ext cx="44963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dirty="0">
                <a:solidFill>
                  <a:srgbClr val="FF0000"/>
                </a:solidFill>
              </a:rPr>
              <a:t>被开方数大于或等于零</a:t>
            </a:r>
            <a:endParaRPr lang="zh-CN" altLang="en-US" dirty="0"/>
          </a:p>
        </p:txBody>
      </p:sp>
      <p:sp>
        <p:nvSpPr>
          <p:cNvPr id="38925" name="文本框 12"/>
          <p:cNvSpPr txBox="1">
            <a:spLocks noChangeArrowheads="1"/>
          </p:cNvSpPr>
          <p:nvPr/>
        </p:nvSpPr>
        <p:spPr bwMode="auto">
          <a:xfrm>
            <a:off x="5512353" y="3307050"/>
            <a:ext cx="15375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solidFill>
                  <a:srgbClr val="FF0000"/>
                </a:solidFill>
              </a:rPr>
              <a:t>分母</a:t>
            </a:r>
            <a:endParaRPr lang="zh-CN" altLang="en-US" sz="1800" dirty="0"/>
          </a:p>
        </p:txBody>
      </p:sp>
      <p:sp>
        <p:nvSpPr>
          <p:cNvPr id="38926" name="文本框 14"/>
          <p:cNvSpPr txBox="1">
            <a:spLocks noChangeArrowheads="1"/>
          </p:cNvSpPr>
          <p:nvPr/>
        </p:nvSpPr>
        <p:spPr bwMode="auto">
          <a:xfrm>
            <a:off x="5724128" y="3717032"/>
            <a:ext cx="31215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solidFill>
                  <a:srgbClr val="FF0000"/>
                </a:solidFill>
              </a:rPr>
              <a:t>开得尽方</a:t>
            </a:r>
            <a:endParaRPr lang="zh-CN" altLang="en-US" sz="1800" dirty="0"/>
          </a:p>
        </p:txBody>
      </p:sp>
      <p:grpSp>
        <p:nvGrpSpPr>
          <p:cNvPr id="19" name="组合 18"/>
          <p:cNvGrpSpPr/>
          <p:nvPr/>
        </p:nvGrpSpPr>
        <p:grpSpPr>
          <a:xfrm>
            <a:off x="0" y="-22621"/>
            <a:ext cx="9144000" cy="814217"/>
            <a:chOff x="-71437" y="57150"/>
            <a:chExt cx="9144000" cy="814217"/>
          </a:xfrm>
        </p:grpSpPr>
        <p:pic>
          <p:nvPicPr>
            <p:cNvPr id="20" name="图片 19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2" name="Rectangle 10"/>
          <p:cNvSpPr/>
          <p:nvPr/>
        </p:nvSpPr>
        <p:spPr>
          <a:xfrm>
            <a:off x="454142" y="1100138"/>
            <a:ext cx="39322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二次根式的有关概念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3987446" y="1748157"/>
                <a:ext cx="3856236" cy="656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zh-CN" sz="2400" b="1" dirty="0" smtClean="0">
                    <a:solidFill>
                      <a:srgbClr val="000000"/>
                    </a:solidFill>
                  </a:rPr>
                  <a:t>形如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𝒂</m:t>
                        </m:r>
                      </m:e>
                    </m:rad>
                  </m:oMath>
                </a14:m>
                <a:r>
                  <a:rPr lang="zh-CN" altLang="zh-CN" sz="2400" b="1" dirty="0" smtClean="0">
                    <a:solidFill>
                      <a:srgbClr val="000000"/>
                    </a:solidFill>
                  </a:rPr>
                  <a:t>（</a:t>
                </a:r>
                <a:r>
                  <a:rPr lang="en-US" altLang="zh-CN" sz="2400" b="1" i="1" dirty="0">
                    <a:solidFill>
                      <a:srgbClr val="000000"/>
                    </a:solidFill>
                    <a:latin typeface="Times New Roman" pitchFamily="18" charset="0"/>
                  </a:rPr>
                  <a:t>a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itchFamily="18" charset="0"/>
                  </a:rPr>
                  <a:t>≥0</a:t>
                </a:r>
                <a:r>
                  <a:rPr lang="zh-CN" altLang="zh-CN" sz="2400" b="1" dirty="0">
                    <a:solidFill>
                      <a:srgbClr val="000000"/>
                    </a:solidFill>
                  </a:rPr>
                  <a:t>）的式子</a:t>
                </a:r>
                <a:endParaRPr lang="en-US" altLang="zh-CN" sz="2400" b="1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446" y="1748157"/>
                <a:ext cx="3856236" cy="656526"/>
              </a:xfrm>
              <a:prstGeom prst="rect">
                <a:avLst/>
              </a:prstGeom>
              <a:blipFill rotWithShape="1">
                <a:blip r:embed="rId2"/>
                <a:stretch>
                  <a:fillRect l="-2370" b="-205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4" name="矩形 3"/>
          <p:cNvSpPr/>
          <p:nvPr/>
        </p:nvSpPr>
        <p:spPr>
          <a:xfrm>
            <a:off x="3484433" y="4941168"/>
            <a:ext cx="48622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00" b="1" dirty="0">
                <a:solidFill>
                  <a:srgbClr val="000000"/>
                </a:solidFill>
              </a:rPr>
              <a:t>二次根式化成最简二次根式后，被开方数相同的二次根式</a:t>
            </a:r>
            <a:r>
              <a:rPr lang="zh-CN" altLang="zh-CN" sz="2400" b="1" dirty="0">
                <a:solidFill>
                  <a:srgbClr val="000000"/>
                </a:solidFill>
              </a:rPr>
              <a:t>，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1936565" y="5701632"/>
                <a:ext cx="5646824" cy="5483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zh-CN" sz="1800" b="1" dirty="0" smtClean="0">
                    <a:solidFill>
                      <a:srgbClr val="0000FF"/>
                    </a:solidFill>
                  </a:rPr>
                  <a:t>如</a:t>
                </a:r>
                <a:r>
                  <a:rPr lang="en-US" altLang="zh-CN" sz="1800" b="1" dirty="0">
                    <a:solidFill>
                      <a:srgbClr val="0000FF"/>
                    </a:solidFill>
                    <a:latin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8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18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𝟖</m:t>
                        </m:r>
                      </m:e>
                    </m:rad>
                  </m:oMath>
                </a14:m>
                <a:r>
                  <a:rPr lang="en-US" altLang="zh-CN" sz="1800" b="1" dirty="0" smtClean="0">
                    <a:solidFill>
                      <a:srgbClr val="0000FF"/>
                    </a:solidFill>
                    <a:latin typeface="Times New Roman" pitchFamily="18" charset="0"/>
                  </a:rPr>
                  <a:t> </a:t>
                </a:r>
                <a:r>
                  <a:rPr lang="zh-CN" altLang="zh-CN" sz="1800" b="1" dirty="0" smtClean="0">
                    <a:solidFill>
                      <a:srgbClr val="0000FF"/>
                    </a:solidFill>
                  </a:rPr>
                  <a:t>和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8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18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zh-CN" altLang="zh-CN" sz="1800" b="1" dirty="0">
                    <a:solidFill>
                      <a:srgbClr val="0000FF"/>
                    </a:solidFill>
                  </a:rPr>
                  <a:t>就是同类二次根式</a:t>
                </a:r>
                <a:endParaRPr lang="zh-CN" altLang="en-US" sz="18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6565" y="5701632"/>
                <a:ext cx="5646824" cy="548355"/>
              </a:xfrm>
              <a:prstGeom prst="rect">
                <a:avLst/>
              </a:prstGeom>
              <a:blipFill rotWithShape="1">
                <a:blip r:embed="rId3"/>
                <a:stretch>
                  <a:fillRect l="-972"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矩形 22"/>
              <p:cNvSpPr/>
              <p:nvPr/>
            </p:nvSpPr>
            <p:spPr>
              <a:xfrm>
                <a:off x="3685018" y="4334700"/>
                <a:ext cx="5646824" cy="5483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zh-CN" sz="1800" b="1" dirty="0" smtClean="0">
                    <a:solidFill>
                      <a:srgbClr val="0000FF"/>
                    </a:solidFill>
                  </a:rPr>
                  <a:t>如</a:t>
                </a:r>
                <a:r>
                  <a:rPr lang="en-US" altLang="zh-CN" sz="1800" b="1" dirty="0">
                    <a:solidFill>
                      <a:srgbClr val="0000FF"/>
                    </a:solidFill>
                    <a:latin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18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18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𝟖</m:t>
                        </m:r>
                      </m:e>
                    </m:rad>
                  </m:oMath>
                </a14:m>
                <a:r>
                  <a:rPr lang="en-US" altLang="zh-CN" sz="1800" b="1" dirty="0" smtClean="0">
                    <a:solidFill>
                      <a:srgbClr val="0000FF"/>
                    </a:solidFill>
                    <a:latin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altLang="zh-CN" sz="1800" b="1" i="1" smtClean="0">
                        <a:solidFill>
                          <a:srgbClr val="0000FF"/>
                        </a:solidFill>
                        <a:latin typeface="Cambria Math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altLang="zh-CN" sz="18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18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endParaRPr lang="zh-CN" altLang="en-US" sz="18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018" y="4334700"/>
                <a:ext cx="5646824" cy="548355"/>
              </a:xfrm>
              <a:prstGeom prst="rect">
                <a:avLst/>
              </a:prstGeom>
              <a:blipFill rotWithShape="1">
                <a:blip r:embed="rId4"/>
                <a:stretch>
                  <a:fillRect l="-863"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  <p:bldP spid="38924" grpId="0"/>
      <p:bldP spid="38925" grpId="0"/>
      <p:bldP spid="38926" grpId="0"/>
      <p:bldP spid="3" grpId="0"/>
      <p:bldP spid="4" grpId="0"/>
      <p:bldP spid="5" grpId="0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327" name="Group 199"/>
          <p:cNvGraphicFramePr>
            <a:graphicFrameLocks noGrp="1"/>
          </p:cNvGraphicFramePr>
          <p:nvPr>
            <p:ph sz="quarter" idx="1"/>
          </p:nvPr>
        </p:nvGraphicFramePr>
        <p:xfrm>
          <a:off x="468313" y="1700808"/>
          <a:ext cx="8280400" cy="3134379"/>
        </p:xfrm>
        <a:graphic>
          <a:graphicData uri="http://schemas.openxmlformats.org/drawingml/2006/table">
            <a:tbl>
              <a:tblPr/>
              <a:tblGrid>
                <a:gridCol w="935335"/>
                <a:gridCol w="7345065"/>
              </a:tblGrid>
              <a:tr h="936104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二次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根式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的性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质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76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6296" name="Object 16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670844" y="1985072"/>
          <a:ext cx="2770335" cy="824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78" name="" r:id="rId1" imgW="3324860" imgH="997585" progId="Word.Document.8">
                  <p:embed/>
                </p:oleObj>
              </mc:Choice>
              <mc:Fallback>
                <p:oleObj name="" r:id="rId1" imgW="3324860" imgH="997585" progId="Word.Document.8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>
                      <a:xfrm>
                        <a:off x="1670844" y="1985072"/>
                        <a:ext cx="2770335" cy="824329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304" name="Object 17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552776" y="1850558"/>
          <a:ext cx="3540147" cy="1086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79" name="" r:id="rId3" imgW="4251325" imgH="1318260" progId="Word.Document.8">
                  <p:embed/>
                </p:oleObj>
              </mc:Choice>
              <mc:Fallback>
                <p:oleObj name="" r:id="rId3" imgW="4251325" imgH="1318260" progId="Word.Document.8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4552776" y="1850558"/>
                        <a:ext cx="3540147" cy="1086989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58" name="Rectangle 10"/>
          <p:cNvSpPr/>
          <p:nvPr/>
        </p:nvSpPr>
        <p:spPr>
          <a:xfrm>
            <a:off x="601664" y="1100138"/>
            <a:ext cx="331946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二次根式的性质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76309" name="Object 181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635696" y="2790970"/>
          <a:ext cx="5244969" cy="484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80" name="" r:id="rId5" imgW="5830570" imgH="546100" progId="Word.Document.8">
                  <p:embed/>
                </p:oleObj>
              </mc:Choice>
              <mc:Fallback>
                <p:oleObj name="" r:id="rId5" imgW="5830570" imgH="546100" progId="Word.Document.8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1635696" y="2790970"/>
                        <a:ext cx="5244969" cy="484024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313" name="Object 185"/>
          <p:cNvGraphicFramePr>
            <a:graphicFrameLocks noChangeAspect="1"/>
          </p:cNvGraphicFramePr>
          <p:nvPr/>
        </p:nvGraphicFramePr>
        <p:xfrm>
          <a:off x="1638577" y="4056285"/>
          <a:ext cx="4220755" cy="842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81" name="" r:id="rId7" imgW="5070475" imgH="1021080" progId="Word.Document.8">
                  <p:embed/>
                </p:oleObj>
              </mc:Choice>
              <mc:Fallback>
                <p:oleObj name="" r:id="rId7" imgW="5070475" imgH="1021080" progId="Word.Document.8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38577" y="4056285"/>
                        <a:ext cx="4220755" cy="84249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Text Box 13"/>
          <p:cNvSpPr txBox="1"/>
          <p:nvPr/>
        </p:nvSpPr>
        <p:spPr>
          <a:xfrm>
            <a:off x="3093317" y="1956585"/>
            <a:ext cx="720725" cy="412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b="1" dirty="0">
                <a:solidFill>
                  <a:srgbClr val="FF6600"/>
                </a:solidFill>
                <a:latin typeface="宋体" panose="02010600030101010101" pitchFamily="2" charset="-122"/>
              </a:rPr>
              <a:t>≥</a:t>
            </a:r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0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76329" name="Rectangle 201"/>
          <p:cNvSpPr/>
          <p:nvPr/>
        </p:nvSpPr>
        <p:spPr>
          <a:xfrm>
            <a:off x="6190530" y="1777197"/>
            <a:ext cx="381000" cy="41299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a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76330" name="Rectangle 202"/>
          <p:cNvSpPr/>
          <p:nvPr/>
        </p:nvSpPr>
        <p:spPr>
          <a:xfrm>
            <a:off x="6046067" y="2172485"/>
            <a:ext cx="638175" cy="41299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zh-CN" altLang="en-US" b="1" dirty="0">
                <a:solidFill>
                  <a:srgbClr val="FF6600"/>
                </a:solidFill>
                <a:latin typeface="宋体" panose="02010600030101010101" pitchFamily="2" charset="-122"/>
              </a:rPr>
              <a:t>－</a:t>
            </a:r>
            <a:r>
              <a:rPr lang="en-US" altLang="zh-CN" b="1" i="1" dirty="0">
                <a:solidFill>
                  <a:srgbClr val="FF6600"/>
                </a:solidFill>
                <a:latin typeface="宋体" panose="02010600030101010101" pitchFamily="2" charset="-122"/>
              </a:rPr>
              <a:t>a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2" name="Text Box 13"/>
          <p:cNvSpPr txBox="1"/>
          <p:nvPr/>
        </p:nvSpPr>
        <p:spPr>
          <a:xfrm>
            <a:off x="3956917" y="2725599"/>
            <a:ext cx="720725" cy="412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b="1" dirty="0">
                <a:solidFill>
                  <a:srgbClr val="FF6600"/>
                </a:solidFill>
                <a:latin typeface="宋体" panose="02010600030101010101" pitchFamily="2" charset="-122"/>
              </a:rPr>
              <a:t>≥</a:t>
            </a:r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0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Text Box 13"/>
          <p:cNvSpPr txBox="1"/>
          <p:nvPr/>
        </p:nvSpPr>
        <p:spPr>
          <a:xfrm>
            <a:off x="5541242" y="2788765"/>
            <a:ext cx="720725" cy="412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b="1" dirty="0">
                <a:solidFill>
                  <a:srgbClr val="FF6600"/>
                </a:solidFill>
                <a:latin typeface="宋体" panose="02010600030101010101" pitchFamily="2" charset="-122"/>
              </a:rPr>
              <a:t>≥</a:t>
            </a:r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0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Text Box 13"/>
          <p:cNvSpPr txBox="1"/>
          <p:nvPr/>
        </p:nvSpPr>
        <p:spPr>
          <a:xfrm>
            <a:off x="4606205" y="4236115"/>
            <a:ext cx="720725" cy="412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b="1" dirty="0">
                <a:solidFill>
                  <a:srgbClr val="FF6600"/>
                </a:solidFill>
                <a:latin typeface="宋体" panose="02010600030101010101" pitchFamily="2" charset="-122"/>
              </a:rPr>
              <a:t>≥</a:t>
            </a:r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0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76334" name="Rectangle 206"/>
          <p:cNvSpPr/>
          <p:nvPr/>
        </p:nvSpPr>
        <p:spPr>
          <a:xfrm>
            <a:off x="3302867" y="4236115"/>
            <a:ext cx="511175" cy="41299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fontAlgn="base" hangingPunct="0"/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&gt;0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87068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5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0" y="-22621"/>
            <a:ext cx="9144000" cy="814217"/>
            <a:chOff x="-71437" y="57150"/>
            <a:chExt cx="9144000" cy="814217"/>
          </a:xfrm>
        </p:grpSpPr>
        <p:pic>
          <p:nvPicPr>
            <p:cNvPr id="17" name="图片 16" descr="2020试题研究版式2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99"/>
          <p:cNvSpPr txBox="1">
            <a:spLocks noChangeArrowheads="1"/>
          </p:cNvSpPr>
          <p:nvPr/>
        </p:nvSpPr>
        <p:spPr bwMode="auto">
          <a:xfrm>
            <a:off x="231011" y="2902993"/>
            <a:ext cx="14606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zh-CN" altLang="zh-CN" sz="2400" b="1" dirty="0" smtClean="0">
                <a:solidFill>
                  <a:prstClr val="black"/>
                </a:solidFill>
              </a:rPr>
              <a:t>二次根式的运算</a:t>
            </a:r>
            <a:endParaRPr lang="zh-CN" altLang="zh-CN" sz="2400" b="1" dirty="0" smtClean="0">
              <a:solidFill>
                <a:prstClr val="black"/>
              </a:solidFill>
            </a:endParaRPr>
          </a:p>
        </p:txBody>
      </p:sp>
      <p:sp>
        <p:nvSpPr>
          <p:cNvPr id="8" name="左大括号 7"/>
          <p:cNvSpPr/>
          <p:nvPr/>
        </p:nvSpPr>
        <p:spPr>
          <a:xfrm>
            <a:off x="1787360" y="1553710"/>
            <a:ext cx="133367" cy="3502344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800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0" name="文本框 1"/>
          <p:cNvSpPr txBox="1">
            <a:spLocks noChangeArrowheads="1"/>
          </p:cNvSpPr>
          <p:nvPr/>
        </p:nvSpPr>
        <p:spPr bwMode="auto">
          <a:xfrm>
            <a:off x="2120779" y="1148667"/>
            <a:ext cx="656953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zh-CN" altLang="zh-CN" sz="2400" b="1" dirty="0" smtClean="0">
                <a:solidFill>
                  <a:prstClr val="black"/>
                </a:solidFill>
              </a:rPr>
              <a:t>加减运算：先将二次根式化成最简二次根式，再将被开方数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</a:rPr>
              <a:t>_________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的二次根式进行合并，</a:t>
            </a:r>
            <a:r>
              <a:rPr lang="en-US" altLang="zh-CN" sz="2400" b="1" dirty="0" smtClean="0">
                <a:solidFill>
                  <a:prstClr val="black"/>
                </a:solidFill>
              </a:rPr>
              <a:t>        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     </a:t>
            </a:r>
            <a:endParaRPr lang="en-US" altLang="zh-CN" sz="2400" b="1" dirty="0" smtClean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1" name="文本框 2"/>
          <p:cNvSpPr txBox="1">
            <a:spLocks noChangeArrowheads="1"/>
          </p:cNvSpPr>
          <p:nvPr/>
        </p:nvSpPr>
        <p:spPr bwMode="auto">
          <a:xfrm>
            <a:off x="2120778" y="3096497"/>
            <a:ext cx="6661223" cy="583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zh-CN" altLang="zh-CN" sz="2400" b="1" dirty="0" smtClean="0">
                <a:solidFill>
                  <a:prstClr val="black"/>
                </a:solidFill>
              </a:rPr>
              <a:t>乘法：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       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＝</a:t>
            </a:r>
            <a:r>
              <a:rPr lang="zh-CN" altLang="zh-CN" sz="2400" b="1" u="sng" dirty="0" smtClean="0">
                <a:solidFill>
                  <a:prstClr val="black"/>
                </a:solidFill>
              </a:rPr>
              <a:t>　　　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（</a:t>
            </a:r>
            <a:r>
              <a:rPr lang="en-US" altLang="zh-CN" sz="2400" b="1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≥0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，</a:t>
            </a:r>
            <a:r>
              <a:rPr lang="en-US" altLang="zh-CN" sz="2400" b="1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≥0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），</a:t>
            </a:r>
            <a:endParaRPr lang="en-US" altLang="zh-CN" sz="2400" b="1" dirty="0" smtClean="0">
              <a:solidFill>
                <a:prstClr val="black"/>
              </a:solidFill>
            </a:endParaRPr>
          </a:p>
        </p:txBody>
      </p:sp>
      <p:sp>
        <p:nvSpPr>
          <p:cNvPr id="29702" name="文本框 3"/>
          <p:cNvSpPr txBox="1">
            <a:spLocks noChangeArrowheads="1"/>
          </p:cNvSpPr>
          <p:nvPr/>
        </p:nvSpPr>
        <p:spPr bwMode="auto">
          <a:xfrm>
            <a:off x="2120779" y="4589927"/>
            <a:ext cx="62063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zh-CN" altLang="zh-CN" sz="2400" b="1" dirty="0" smtClean="0">
                <a:solidFill>
                  <a:prstClr val="black"/>
                </a:solidFill>
              </a:rPr>
              <a:t>除法：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    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＝</a:t>
            </a:r>
            <a:r>
              <a:rPr lang="zh-CN" altLang="zh-CN" sz="2400" b="1" u="sng" dirty="0" smtClean="0">
                <a:solidFill>
                  <a:prstClr val="black"/>
                </a:solidFill>
              </a:rPr>
              <a:t>　　　　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（</a:t>
            </a:r>
            <a:r>
              <a:rPr lang="en-US" altLang="zh-CN" sz="2400" b="1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≥0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，</a:t>
            </a:r>
            <a:r>
              <a:rPr lang="en-US" altLang="zh-CN" sz="2400" b="1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b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＞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0</a:t>
            </a:r>
            <a:r>
              <a:rPr lang="zh-CN" altLang="zh-CN" sz="2400" b="1" dirty="0" smtClean="0">
                <a:solidFill>
                  <a:prstClr val="black"/>
                </a:solidFill>
              </a:rPr>
              <a:t>），</a:t>
            </a:r>
            <a:endParaRPr lang="en-US" altLang="zh-CN" sz="2400" b="1" dirty="0" smtClean="0">
              <a:solidFill>
                <a:prstClr val="black"/>
              </a:solidFill>
            </a:endParaRPr>
          </a:p>
          <a:p>
            <a:pPr fontAlgn="base">
              <a:lnSpc>
                <a:spcPct val="150000"/>
              </a:lnSpc>
            </a:pPr>
            <a:endParaRPr lang="en-US" altLang="zh-CN" sz="2400" b="1" dirty="0" smtClean="0">
              <a:solidFill>
                <a:prstClr val="black"/>
              </a:solidFill>
            </a:endParaRPr>
          </a:p>
        </p:txBody>
      </p:sp>
      <p:sp>
        <p:nvSpPr>
          <p:cNvPr id="43014" name="文本框 4"/>
          <p:cNvSpPr txBox="1">
            <a:spLocks noChangeArrowheads="1"/>
          </p:cNvSpPr>
          <p:nvPr/>
        </p:nvSpPr>
        <p:spPr bwMode="auto">
          <a:xfrm>
            <a:off x="4420184" y="1702664"/>
            <a:ext cx="13874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zh-CN" altLang="zh-CN" sz="2400" b="1" dirty="0" smtClean="0">
                <a:solidFill>
                  <a:srgbClr val="FF0000"/>
                </a:solidFill>
              </a:rPr>
              <a:t>相同</a:t>
            </a:r>
            <a:endParaRPr lang="zh-CN" altLang="en-US" sz="1800" dirty="0" smtClean="0">
              <a:solidFill>
                <a:prstClr val="black"/>
              </a:solidFill>
            </a:endParaRPr>
          </a:p>
        </p:txBody>
      </p:sp>
      <p:graphicFrame>
        <p:nvGraphicFramePr>
          <p:cNvPr id="29706" name="对象 33"/>
          <p:cNvGraphicFramePr>
            <a:graphicFrameLocks noChangeAspect="1"/>
          </p:cNvGraphicFramePr>
          <p:nvPr/>
        </p:nvGraphicFramePr>
        <p:xfrm>
          <a:off x="2987824" y="3080726"/>
          <a:ext cx="833546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61" name="" r:id="rId1" imgW="508000" imgH="228600" progId="Equation.DSMT4">
                  <p:embed/>
                </p:oleObj>
              </mc:Choice>
              <mc:Fallback>
                <p:oleObj name="" r:id="rId1" imgW="508000" imgH="228600" progId="Equation.DSMT4">
                  <p:embed/>
                  <p:pic>
                    <p:nvPicPr>
                      <p:cNvPr id="0" name="图片 598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080726"/>
                        <a:ext cx="833546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8" name="对象 35"/>
          <p:cNvGraphicFramePr>
            <a:graphicFrameLocks noChangeAspect="1"/>
          </p:cNvGraphicFramePr>
          <p:nvPr/>
        </p:nvGraphicFramePr>
        <p:xfrm>
          <a:off x="4607330" y="3072719"/>
          <a:ext cx="504891" cy="4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62" name="" r:id="rId3" imgW="316865" imgH="228600" progId="Equation.DSMT4">
                  <p:embed/>
                </p:oleObj>
              </mc:Choice>
              <mc:Fallback>
                <p:oleObj name="" r:id="rId3" imgW="316865" imgH="228600" progId="Equation.DSMT4">
                  <p:embed/>
                  <p:pic>
                    <p:nvPicPr>
                      <p:cNvPr id="0" name="图片 598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7330" y="3072719"/>
                        <a:ext cx="504891" cy="4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0" name="对象 10"/>
          <p:cNvGraphicFramePr>
            <a:graphicFrameLocks noChangeAspect="1"/>
          </p:cNvGraphicFramePr>
          <p:nvPr/>
        </p:nvGraphicFramePr>
        <p:xfrm>
          <a:off x="3169423" y="4465551"/>
          <a:ext cx="3810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63" name="" r:id="rId5" imgW="266700" imgH="457200" progId="Equation.DSMT4">
                  <p:embed/>
                </p:oleObj>
              </mc:Choice>
              <mc:Fallback>
                <p:oleObj name="" r:id="rId5" imgW="266700" imgH="457200" progId="Equation.DSMT4">
                  <p:embed/>
                  <p:pic>
                    <p:nvPicPr>
                      <p:cNvPr id="0" name="图片 598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9423" y="4465551"/>
                        <a:ext cx="38105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4323272" y="4365104"/>
          <a:ext cx="391766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64" name="" r:id="rId7" imgW="266700" imgH="444500" progId="Equation.DSMT4">
                  <p:embed/>
                </p:oleObj>
              </mc:Choice>
              <mc:Fallback>
                <p:oleObj name="" r:id="rId7" imgW="266700" imgH="444500" progId="Equation.DSMT4">
                  <p:embed/>
                  <p:pic>
                    <p:nvPicPr>
                      <p:cNvPr id="0" name="图片 598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3272" y="4365104"/>
                        <a:ext cx="391766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0"/>
          <p:cNvSpPr/>
          <p:nvPr/>
        </p:nvSpPr>
        <p:spPr>
          <a:xfrm>
            <a:off x="194313" y="825502"/>
            <a:ext cx="331946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二次根式的运算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-22621"/>
            <a:ext cx="9144000" cy="814217"/>
            <a:chOff x="-71437" y="57150"/>
            <a:chExt cx="9144000" cy="814217"/>
          </a:xfrm>
        </p:grpSpPr>
        <p:pic>
          <p:nvPicPr>
            <p:cNvPr id="20" name="图片 19" descr="2020试题研究版式2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2120778" y="2409867"/>
                <a:ext cx="3963389" cy="4976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sz="2400" b="1" dirty="0">
                    <a:solidFill>
                      <a:srgbClr val="0000FF"/>
                    </a:solidFill>
                  </a:rPr>
                  <a:t>如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b="1" i="1" dirty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dirty="0">
                            <a:solidFill>
                              <a:srgbClr val="0000FF"/>
                            </a:solidFill>
                            <a:latin typeface="Cambria Math"/>
                          </a:rPr>
                          <m:t>𝟏𝟐</m:t>
                        </m:r>
                      </m:e>
                    </m:rad>
                  </m:oMath>
                </a14:m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</a:rPr>
                  <a:t>  =</a:t>
                </a:r>
                <a14:m>
                  <m:oMath xmlns:m="http://schemas.openxmlformats.org/officeDocument/2006/math">
                    <m:r>
                      <a:rPr lang="en-US" altLang="zh-CN" sz="2400" b="1">
                        <a:solidFill>
                          <a:srgbClr val="0000FF"/>
                        </a:solidFill>
                        <a:latin typeface="Cambria Math"/>
                      </a:rPr>
                      <m:t>𝟑</m:t>
                    </m:r>
                    <m:rad>
                      <m:radPr>
                        <m:degHide m:val="on"/>
                        <m:ctrlPr>
                          <a:rPr lang="zh-CN" altLang="en-US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778" y="2409867"/>
                <a:ext cx="3963389" cy="497637"/>
              </a:xfrm>
              <a:prstGeom prst="rect">
                <a:avLst/>
              </a:prstGeom>
              <a:blipFill rotWithShape="1">
                <a:blip r:embed="rId10"/>
                <a:stretch>
                  <a:fillRect l="-2462" t="-9756" b="-195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矩形 22"/>
              <p:cNvSpPr/>
              <p:nvPr/>
            </p:nvSpPr>
            <p:spPr>
              <a:xfrm>
                <a:off x="2226405" y="3863819"/>
                <a:ext cx="3963389" cy="4976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sz="2400" b="1" dirty="0" smtClean="0">
                    <a:solidFill>
                      <a:srgbClr val="0000FF"/>
                    </a:solidFill>
                  </a:rPr>
                  <a:t>如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𝟔</m:t>
                        </m:r>
                      </m:e>
                    </m:rad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altLang="zh-CN" sz="2400" b="1" i="1" dirty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dirty="0">
                            <a:solidFill>
                              <a:srgbClr val="0000FF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</a:rPr>
                  <a:t>  =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000FF"/>
                        </a:solidFill>
                        <a:latin typeface="Cambria Math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zh-CN" altLang="en-US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405" y="3863819"/>
                <a:ext cx="3963389" cy="497637"/>
              </a:xfrm>
              <a:prstGeom prst="rect">
                <a:avLst/>
              </a:prstGeom>
              <a:blipFill rotWithShape="1">
                <a:blip r:embed="rId11"/>
                <a:stretch>
                  <a:fillRect l="-2308" t="-9877" b="-209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矩形 23"/>
              <p:cNvSpPr/>
              <p:nvPr/>
            </p:nvSpPr>
            <p:spPr>
              <a:xfrm>
                <a:off x="2120777" y="5541437"/>
                <a:ext cx="3963389" cy="4976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sz="2400" b="1" dirty="0" smtClean="0">
                    <a:solidFill>
                      <a:srgbClr val="0000FF"/>
                    </a:solidFill>
                  </a:rPr>
                  <a:t>如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𝟔</m:t>
                        </m:r>
                      </m:e>
                    </m:rad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/>
                      </a:rPr>
                      <m:t>÷</m:t>
                    </m:r>
                    <m:rad>
                      <m:radPr>
                        <m:degHide m:val="on"/>
                        <m:ctrlPr>
                          <a:rPr lang="en-US" altLang="zh-CN" sz="2400" b="1" i="1" dirty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dirty="0">
                            <a:solidFill>
                              <a:srgbClr val="0000FF"/>
                            </a:solidFill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</a:rPr>
                  <a:t> 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𝟑</m:t>
                        </m:r>
                      </m:e>
                    </m:rad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777" y="5541437"/>
                <a:ext cx="3963389" cy="497637"/>
              </a:xfrm>
              <a:prstGeom prst="rect">
                <a:avLst/>
              </a:prstGeom>
              <a:blipFill rotWithShape="1">
                <a:blip r:embed="rId12"/>
                <a:stretch>
                  <a:fillRect l="-2462" t="-9756" b="-195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"/>
          <p:cNvSpPr/>
          <p:nvPr/>
        </p:nvSpPr>
        <p:spPr>
          <a:xfrm>
            <a:off x="611188" y="1700213"/>
            <a:ext cx="427873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400" b="1" dirty="0" smtClean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把分母中的根号化去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74085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-684213" y="2282825"/>
          <a:ext cx="11885613" cy="437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2" name="Document" r:id="rId1" imgW="8980805" imgH="3310255" progId="Word.Document.8">
                  <p:embed/>
                </p:oleObj>
              </mc:Choice>
              <mc:Fallback>
                <p:oleObj name="Document" r:id="rId1" imgW="8980805" imgH="3310255" progId="Word.Document.8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>
                      <a:xfrm>
                        <a:off x="-684213" y="2282825"/>
                        <a:ext cx="11885613" cy="437832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2" name="Text Box 2"/>
          <p:cNvSpPr txBox="1"/>
          <p:nvPr/>
        </p:nvSpPr>
        <p:spPr>
          <a:xfrm>
            <a:off x="228600" y="234950"/>
            <a:ext cx="28844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5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考点聚焦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-22621"/>
            <a:ext cx="9144000" cy="814217"/>
            <a:chOff x="-71437" y="57150"/>
            <a:chExt cx="9144000" cy="814217"/>
          </a:xfrm>
        </p:grpSpPr>
        <p:pic>
          <p:nvPicPr>
            <p:cNvPr id="6" name="图片 5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915816" y="101926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238064" y="4312968"/>
                <a:ext cx="3392532" cy="642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  <m:r>
                          <a:rPr lang="en-US" altLang="zh-CN" b="0" i="1" smtClean="0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altLang="zh-C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dirty="0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CN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dirty="0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  <m:r>
                          <a:rPr lang="en-US" altLang="zh-CN" b="0" i="1" dirty="0" smtClean="0">
                            <a:latin typeface="Cambria Math"/>
                          </a:rPr>
                          <m:t>+1</m:t>
                        </m:r>
                      </m:num>
                      <m:den>
                        <m:d>
                          <m:dPr>
                            <m:ctrlPr>
                              <a:rPr lang="en-US" altLang="zh-CN" i="1" dirty="0" smtClean="0">
                                <a:latin typeface="Cambria Math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altLang="zh-CN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b="0" i="1" dirty="0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altLang="zh-CN" b="0" i="1" dirty="0" smtClean="0">
                                <a:latin typeface="Cambria Math"/>
                              </a:rPr>
                              <m:t> −1 </m:t>
                            </m:r>
                          </m:e>
                        </m:d>
                        <m:d>
                          <m:dPr>
                            <m:ctrlPr>
                              <a:rPr lang="en-US" altLang="zh-CN" i="1" dirty="0" smtClean="0">
                                <a:latin typeface="Cambria Math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altLang="zh-CN" i="1" dirty="0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b="0" i="1" dirty="0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altLang="zh-CN" b="0" i="1" dirty="0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</m:den>
                    </m:f>
                    <m:r>
                      <a:rPr lang="en-US" altLang="zh-CN" b="0" i="1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zh-CN" b="0" i="1" dirty="0" smtClean="0"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US" altLang="zh-CN" b="0" i="1" dirty="0" smtClean="0">
                        <a:latin typeface="Cambria Math"/>
                      </a:rPr>
                      <m:t>+1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064" y="4312968"/>
                <a:ext cx="3392532" cy="642484"/>
              </a:xfrm>
              <a:prstGeom prst="rect">
                <a:avLst/>
              </a:prstGeom>
              <a:blipFill rotWithShape="1">
                <a:blip r:embed="rId4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403648" y="463550"/>
            <a:ext cx="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8" name="Text Box 2"/>
          <p:cNvSpPr txBox="1"/>
          <p:nvPr/>
        </p:nvSpPr>
        <p:spPr>
          <a:xfrm>
            <a:off x="228600" y="234950"/>
            <a:ext cx="29162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/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第</a:t>
            </a:r>
            <a:r>
              <a:rPr lang="en-US" altLang="zh-CN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5</a:t>
            </a:r>
            <a:r>
              <a:rPr lang="zh-CN" altLang="en-US" sz="2400" b="1" dirty="0">
                <a:solidFill>
                  <a:srgbClr val="FFFF66"/>
                </a:solidFill>
                <a:latin typeface="Arial" panose="020B0604020202020204" pitchFamily="34" charset="0"/>
                <a:ea typeface="方正黑体_GBK" pitchFamily="65" charset="-122"/>
              </a:rPr>
              <a:t>课时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中考探究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6512" y="-99392"/>
            <a:ext cx="9144000" cy="814217"/>
            <a:chOff x="-71437" y="57150"/>
            <a:chExt cx="9144000" cy="814217"/>
          </a:xfrm>
        </p:grpSpPr>
        <p:pic>
          <p:nvPicPr>
            <p:cNvPr id="12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915816" y="101926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28800"/>
            <a:ext cx="944588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0003" y="1988840"/>
            <a:ext cx="8610469" cy="81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中考复习专题　</a:t>
            </a: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方程与不等式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467545" y="3565527"/>
            <a:ext cx="7826375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kern="10" dirty="0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latin typeface="隶书" panose="02010509060101010101" pitchFamily="49" charset="-122"/>
                <a:ea typeface="隶书" panose="02010509060101010101" pitchFamily="49" charset="-122"/>
              </a:rPr>
              <a:t>天津市梧桐中学</a:t>
            </a:r>
            <a:endParaRPr lang="en-US" altLang="zh-CN" sz="3600" kern="10" dirty="0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 sz="3600" kern="10" dirty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3600" kern="10" dirty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latin typeface="隶书" panose="02010509060101010101" pitchFamily="49" charset="-122"/>
                <a:ea typeface="隶书" panose="02010509060101010101" pitchFamily="49" charset="-122"/>
              </a:rPr>
              <a:t>赵丽华</a:t>
            </a:r>
            <a:endParaRPr lang="zh-CN" altLang="en-US" sz="3600" kern="10" dirty="0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latin typeface="隶书" panose="02010509060101010101" pitchFamily="49" charset="-122"/>
              <a:ea typeface="隶书" panose="020105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4375" y="3212976"/>
            <a:ext cx="7272808" cy="285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1" action="ppaction://hlinksldjump"/>
              </a:rPr>
              <a:t>第</a:t>
            </a:r>
            <a:r>
              <a:rPr lang="en-US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1" action="ppaction://hlinksldjump"/>
              </a:rPr>
              <a:t>1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1" action="ppaction://hlinksldjump"/>
              </a:rPr>
              <a:t>讲   </a:t>
            </a:r>
            <a:r>
              <a:rPr lang="zh-CN" altLang="en-US" sz="2400" b="1" dirty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1" action="ppaction://hlinksldjump"/>
              </a:rPr>
              <a:t>一次方程（组）及其应用</a:t>
            </a:r>
            <a:endParaRPr lang="zh-CN" altLang="en-US" sz="2400" b="1" dirty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2" action="ppaction://hlinksldjump"/>
              </a:rPr>
              <a:t>第</a:t>
            </a:r>
            <a:r>
              <a:rPr lang="en-US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2" action="ppaction://hlinksldjump"/>
              </a:rPr>
              <a:t>2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2" action="ppaction://hlinksldjump"/>
              </a:rPr>
              <a:t>讲   </a:t>
            </a:r>
            <a:r>
              <a:rPr lang="zh-CN" altLang="en-US" sz="2400" b="1" dirty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2" action="ppaction://hlinksldjump"/>
              </a:rPr>
              <a:t>一元二次方程及其应用</a:t>
            </a:r>
            <a:endParaRPr lang="zh-CN" altLang="en-US" sz="2400" b="1" dirty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第</a:t>
            </a:r>
            <a:r>
              <a:rPr lang="en-US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3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讲   </a:t>
            </a:r>
            <a:r>
              <a:rPr lang="zh-CN" altLang="en-US" sz="2400" b="1" dirty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分式方程及其应用</a:t>
            </a:r>
            <a:endParaRPr lang="zh-CN" altLang="en-US" sz="2400" b="1" dirty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第</a:t>
            </a:r>
            <a:r>
              <a:rPr lang="en-US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4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讲  </a:t>
            </a:r>
            <a:r>
              <a:rPr lang="zh-CN" altLang="en-US" sz="2400" b="1" dirty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一元一次不等式（组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）及其的</a:t>
            </a:r>
            <a:r>
              <a:rPr lang="zh-CN" altLang="en-US" sz="2400" b="1" dirty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应用</a:t>
            </a:r>
            <a:endParaRPr lang="zh-CN" altLang="en-US" sz="2400" b="1" dirty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rgbClr val="80008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14375" y="2989037"/>
            <a:ext cx="3714750" cy="1587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>
            <a:off x="1924050" y="2060848"/>
            <a:ext cx="1423814" cy="5816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目　录</a:t>
            </a:r>
            <a:endParaRPr lang="zh-CN" altLang="en-US" sz="3600" kern="1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WordArt 6"/>
          <p:cNvSpPr/>
          <p:nvPr/>
        </p:nvSpPr>
        <p:spPr>
          <a:xfrm>
            <a:off x="689639" y="836712"/>
            <a:ext cx="4026377" cy="9146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3600" b="1" dirty="0" smtClean="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8998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zh-CN" altLang="en-US" sz="3600" b="1" dirty="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8998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</a:t>
            </a:r>
            <a:r>
              <a:rPr lang="zh-CN" altLang="en-US" sz="3600" b="1" dirty="0" smtClean="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8998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单元  方程（组）与不等式（组）</a:t>
            </a:r>
            <a:endParaRPr lang="zh-CN" altLang="en-US" sz="3600" b="1" dirty="0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8998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/>
          <p:nvPr/>
        </p:nvSpPr>
        <p:spPr>
          <a:xfrm>
            <a:off x="228600" y="234950"/>
            <a:ext cx="4056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2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7" y="1870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中考复习专题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94613" y="4124622"/>
            <a:ext cx="45801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教材</a:t>
            </a:r>
            <a:r>
              <a:rPr lang="zh-CN" altLang="en-US" dirty="0" smtClean="0"/>
              <a:t>链接：七</a:t>
            </a:r>
            <a:r>
              <a:rPr lang="zh-CN" altLang="en-US" dirty="0"/>
              <a:t>（上）第三</a:t>
            </a:r>
            <a:r>
              <a:rPr lang="zh-CN" altLang="en-US" dirty="0" smtClean="0"/>
              <a:t>章一元一次方程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                     </a:t>
            </a:r>
            <a:r>
              <a:rPr lang="zh-CN" altLang="en-US" dirty="0" smtClean="0"/>
              <a:t>七</a:t>
            </a:r>
            <a:r>
              <a:rPr lang="zh-CN" altLang="en-US" dirty="0"/>
              <a:t>（下）第八章二元一次方程组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10003" y="1988840"/>
            <a:ext cx="846645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一次方程（组）及其应用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0"/>
          <p:cNvGrpSpPr/>
          <p:nvPr/>
        </p:nvGrpSpPr>
        <p:grpSpPr bwMode="auto">
          <a:xfrm>
            <a:off x="852599" y="681038"/>
            <a:ext cx="3105554" cy="2851150"/>
            <a:chOff x="1556" y="1900"/>
            <a:chExt cx="6520" cy="4493"/>
          </a:xfrm>
        </p:grpSpPr>
        <p:sp>
          <p:nvSpPr>
            <p:cNvPr id="25649" name="MMConnector"/>
            <p:cNvSpPr>
              <a:spLocks noChangeArrowheads="1"/>
            </p:cNvSpPr>
            <p:nvPr/>
          </p:nvSpPr>
          <p:spPr bwMode="auto">
            <a:xfrm>
              <a:off x="6372" y="4269"/>
              <a:ext cx="1705" cy="2125"/>
            </a:xfrm>
            <a:custGeom>
              <a:avLst/>
              <a:gdLst>
                <a:gd name="T0" fmla="*/ 281 w 821318"/>
                <a:gd name="T1" fmla="*/ 576 h 473100"/>
                <a:gd name="T2" fmla="*/ -1424 w 821318"/>
                <a:gd name="T3" fmla="*/ -1549 h 4731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21318" h="473100" fill="none">
                  <a:moveTo>
                    <a:pt x="135418" y="128250"/>
                  </a:moveTo>
                  <a:cubicBezTo>
                    <a:pt x="-113662" y="-73988"/>
                    <a:pt x="-309955" y="-344850"/>
                    <a:pt x="-685900" y="-3448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prstClr val="black"/>
                </a:solidFill>
              </a:endParaRPr>
            </a:p>
          </p:txBody>
        </p:sp>
        <p:sp>
          <p:nvSpPr>
            <p:cNvPr id="25650" name="MainTopic"/>
            <p:cNvSpPr>
              <a:spLocks noChangeArrowheads="1"/>
            </p:cNvSpPr>
            <p:nvPr/>
          </p:nvSpPr>
          <p:spPr bwMode="auto">
            <a:xfrm>
              <a:off x="1556" y="1900"/>
              <a:ext cx="3392" cy="1263"/>
            </a:xfrm>
            <a:custGeom>
              <a:avLst/>
              <a:gdLst>
                <a:gd name="T0" fmla="*/ 0 w 1634000"/>
                <a:gd name="T1" fmla="*/ 0 h 281200"/>
                <a:gd name="T2" fmla="*/ 1634000 w 1634000"/>
                <a:gd name="T3" fmla="*/ 281200 h 281200"/>
              </a:gdLst>
              <a:ahLst/>
              <a:cxnLst/>
              <a:rect l="T0" t="T1" r="T2" b="T3"/>
              <a:pathLst>
                <a:path w="1634000" h="281200">
                  <a:moveTo>
                    <a:pt x="30400" y="0"/>
                  </a:moveTo>
                  <a:lnTo>
                    <a:pt x="1603600" y="0"/>
                  </a:lnTo>
                  <a:cubicBezTo>
                    <a:pt x="1620381" y="0"/>
                    <a:pt x="1634000" y="13619"/>
                    <a:pt x="1634000" y="30400"/>
                  </a:cubicBezTo>
                  <a:lnTo>
                    <a:pt x="1634000" y="250800"/>
                  </a:lnTo>
                  <a:cubicBezTo>
                    <a:pt x="1634000" y="267581"/>
                    <a:pt x="1620381" y="281200"/>
                    <a:pt x="16036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400" dirty="0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等式的性质及在</a:t>
              </a:r>
              <a:endParaRPr lang="zh-CN" altLang="zh-CN" sz="2400" dirty="0" smtClean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400" dirty="0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解方程中的应用</a:t>
              </a:r>
              <a:endParaRPr lang="zh-CN" altLang="zh-CN" sz="2400" dirty="0" smtClean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5603" name="MainIdea"/>
          <p:cNvSpPr>
            <a:spLocks noChangeArrowheads="1"/>
          </p:cNvSpPr>
          <p:nvPr/>
        </p:nvSpPr>
        <p:spPr bwMode="auto">
          <a:xfrm>
            <a:off x="2662793" y="2523616"/>
            <a:ext cx="1924539" cy="898525"/>
          </a:xfrm>
          <a:custGeom>
            <a:avLst/>
            <a:gdLst>
              <a:gd name="T0" fmla="*/ 0 w 1786000"/>
              <a:gd name="T1" fmla="*/ 0 h 433200"/>
              <a:gd name="T2" fmla="*/ 1786000 w 1786000"/>
              <a:gd name="T3" fmla="*/ 433200 h 433200"/>
            </a:gdLst>
            <a:ahLst/>
            <a:cxnLst/>
            <a:rect l="T0" t="T1" r="T2" b="T3"/>
            <a:pathLst>
              <a:path w="1786000" h="433200">
                <a:moveTo>
                  <a:pt x="30400" y="0"/>
                </a:moveTo>
                <a:lnTo>
                  <a:pt x="1755600" y="0"/>
                </a:lnTo>
                <a:cubicBezTo>
                  <a:pt x="1772381" y="0"/>
                  <a:pt x="1786000" y="13619"/>
                  <a:pt x="1786000" y="30400"/>
                </a:cubicBezTo>
                <a:lnTo>
                  <a:pt x="1786000" y="402800"/>
                </a:lnTo>
                <a:cubicBezTo>
                  <a:pt x="1786000" y="419581"/>
                  <a:pt x="1772381" y="433200"/>
                  <a:pt x="1755600" y="433200"/>
                </a:cubicBezTo>
                <a:lnTo>
                  <a:pt x="30400" y="433200"/>
                </a:lnTo>
                <a:cubicBezTo>
                  <a:pt x="13619" y="433200"/>
                  <a:pt x="0" y="419581"/>
                  <a:pt x="0" y="402800"/>
                </a:cubicBezTo>
                <a:lnTo>
                  <a:pt x="0" y="30400"/>
                </a:lnTo>
                <a:cubicBezTo>
                  <a:pt x="0" y="13619"/>
                  <a:pt x="13619" y="0"/>
                  <a:pt x="30400" y="0"/>
                </a:cubicBezTo>
                <a:close/>
              </a:path>
            </a:pathLst>
          </a:custGeom>
          <a:solidFill>
            <a:srgbClr val="435FBC"/>
          </a:solidFill>
          <a:ln w="22800">
            <a:solidFill>
              <a:srgbClr val="435FBC"/>
            </a:solidFill>
            <a:round/>
          </a:ln>
        </p:spPr>
        <p:txBody>
          <a:bodyPr wrap="none" lIns="0" tIns="0" rIns="0" bIns="2249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一次方程（组）</a:t>
            </a:r>
            <a:endParaRPr lang="zh-CN" altLang="zh-CN" sz="2400" dirty="0" smtClean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及其应用</a:t>
            </a:r>
            <a:endParaRPr lang="zh-CN" altLang="zh-CN" sz="2400" dirty="0" smtClean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624" name="组合 5"/>
          <p:cNvGrpSpPr/>
          <p:nvPr/>
        </p:nvGrpSpPr>
        <p:grpSpPr bwMode="auto">
          <a:xfrm>
            <a:off x="4403583" y="425452"/>
            <a:ext cx="4642851" cy="4624295"/>
            <a:chOff x="9222" y="670"/>
            <a:chExt cx="9749" cy="7282"/>
          </a:xfrm>
        </p:grpSpPr>
        <p:sp>
          <p:nvSpPr>
            <p:cNvPr id="25626" name="MainTopic"/>
            <p:cNvSpPr>
              <a:spLocks noChangeArrowheads="1"/>
            </p:cNvSpPr>
            <p:nvPr/>
          </p:nvSpPr>
          <p:spPr bwMode="auto">
            <a:xfrm>
              <a:off x="12710" y="5762"/>
              <a:ext cx="3140" cy="1262"/>
            </a:xfrm>
            <a:custGeom>
              <a:avLst/>
              <a:gdLst>
                <a:gd name="T0" fmla="*/ 0 w 1512400"/>
                <a:gd name="T1" fmla="*/ 0 h 281200"/>
                <a:gd name="T2" fmla="*/ 1512400 w 1512400"/>
                <a:gd name="T3" fmla="*/ 281200 h 281200"/>
              </a:gdLst>
              <a:ahLst/>
              <a:cxnLst/>
              <a:rect l="T0" t="T1" r="T2" b="T3"/>
              <a:pathLst>
                <a:path w="1512400" h="281200">
                  <a:moveTo>
                    <a:pt x="30400" y="0"/>
                  </a:moveTo>
                  <a:lnTo>
                    <a:pt x="1482000" y="0"/>
                  </a:lnTo>
                  <a:cubicBezTo>
                    <a:pt x="1498781" y="0"/>
                    <a:pt x="1512400" y="13619"/>
                    <a:pt x="1512400" y="30400"/>
                  </a:cubicBezTo>
                  <a:lnTo>
                    <a:pt x="1512400" y="250800"/>
                  </a:lnTo>
                  <a:cubicBezTo>
                    <a:pt x="1512400" y="267581"/>
                    <a:pt x="1498781" y="281200"/>
                    <a:pt x="14820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二元一次方</a:t>
              </a:r>
              <a:endParaRPr lang="zh-CN" altLang="zh-CN" smtClean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程组的解法</a:t>
              </a:r>
              <a:endParaRPr lang="zh-CN" altLang="zh-CN" smtClean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5628" name="组合 8"/>
            <p:cNvGrpSpPr/>
            <p:nvPr/>
          </p:nvGrpSpPr>
          <p:grpSpPr bwMode="auto">
            <a:xfrm>
              <a:off x="16110" y="5392"/>
              <a:ext cx="2650" cy="1000"/>
              <a:chOff x="13577" y="981"/>
              <a:chExt cx="2651" cy="1002"/>
            </a:xfrm>
          </p:grpSpPr>
          <p:sp>
            <p:nvSpPr>
              <p:cNvPr id="25647" name="MMConnector"/>
              <p:cNvSpPr>
                <a:spLocks noChangeArrowheads="1"/>
              </p:cNvSpPr>
              <p:nvPr/>
            </p:nvSpPr>
            <p:spPr bwMode="auto">
              <a:xfrm>
                <a:off x="13577" y="1873"/>
                <a:ext cx="426" cy="111"/>
              </a:xfrm>
              <a:custGeom>
                <a:avLst/>
                <a:gdLst>
                  <a:gd name="T0" fmla="*/ -213 w 205200"/>
                  <a:gd name="T1" fmla="*/ 55 h 24700"/>
                  <a:gd name="T2" fmla="*/ 213 w 205200"/>
                  <a:gd name="T3" fmla="*/ -55 h 247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4700" fill="none">
                    <a:moveTo>
                      <a:pt x="-102600" y="12350"/>
                    </a:moveTo>
                    <a:cubicBezTo>
                      <a:pt x="-17611" y="12350"/>
                      <a:pt x="34253" y="-12350"/>
                      <a:pt x="102600" y="-123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648" name="SubTopic"/>
              <p:cNvSpPr>
                <a:spLocks noChangeArrowheads="1"/>
              </p:cNvSpPr>
              <p:nvPr/>
            </p:nvSpPr>
            <p:spPr bwMode="auto">
              <a:xfrm>
                <a:off x="13790" y="981"/>
                <a:ext cx="2438" cy="836"/>
              </a:xfrm>
              <a:custGeom>
                <a:avLst/>
                <a:gdLst>
                  <a:gd name="T0" fmla="*/ 0 w 714400"/>
                  <a:gd name="T1" fmla="*/ 0 h 186200"/>
                  <a:gd name="T2" fmla="*/ 714400 w 714400"/>
                  <a:gd name="T3" fmla="*/ 186200 h 186200"/>
                </a:gdLst>
                <a:ahLst/>
                <a:cxnLst/>
                <a:rect l="T0" t="T1" r="T2" b="T3"/>
                <a:pathLst>
                  <a:path w="714400" h="186200" stroke="0">
                    <a:moveTo>
                      <a:pt x="0" y="0"/>
                    </a:moveTo>
                    <a:lnTo>
                      <a:pt x="714400" y="0"/>
                    </a:lnTo>
                    <a:lnTo>
                      <a:pt x="71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714400" h="186200" fill="none">
                    <a:moveTo>
                      <a:pt x="0" y="186200"/>
                    </a:moveTo>
                    <a:lnTo>
                      <a:pt x="71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4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zh-CN" smtClean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1.代入消元法</a:t>
                </a:r>
                <a:endParaRPr lang="zh-CN" altLang="zh-CN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5629" name="组合 9"/>
            <p:cNvGrpSpPr/>
            <p:nvPr/>
          </p:nvGrpSpPr>
          <p:grpSpPr bwMode="auto">
            <a:xfrm>
              <a:off x="16109" y="6642"/>
              <a:ext cx="2862" cy="1310"/>
              <a:chOff x="13577" y="2039"/>
              <a:chExt cx="2863" cy="1309"/>
            </a:xfrm>
          </p:grpSpPr>
          <p:sp>
            <p:nvSpPr>
              <p:cNvPr id="25645" name="MMConnector"/>
              <p:cNvSpPr>
                <a:spLocks noChangeArrowheads="1"/>
              </p:cNvSpPr>
              <p:nvPr/>
            </p:nvSpPr>
            <p:spPr bwMode="auto">
              <a:xfrm>
                <a:off x="13577" y="2402"/>
                <a:ext cx="426" cy="947"/>
              </a:xfrm>
              <a:custGeom>
                <a:avLst/>
                <a:gdLst>
                  <a:gd name="T0" fmla="*/ -213 w 205200"/>
                  <a:gd name="T1" fmla="*/ -474 h 210900"/>
                  <a:gd name="T2" fmla="*/ 213 w 205200"/>
                  <a:gd name="T3" fmla="*/ 474 h 2109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5200" h="210900" fill="none">
                    <a:moveTo>
                      <a:pt x="-102600" y="-105450"/>
                    </a:moveTo>
                    <a:cubicBezTo>
                      <a:pt x="3657" y="-105450"/>
                      <a:pt x="-15373" y="105450"/>
                      <a:pt x="102600" y="1054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646" name="SubTopic"/>
              <p:cNvSpPr>
                <a:spLocks noChangeArrowheads="1"/>
              </p:cNvSpPr>
              <p:nvPr/>
            </p:nvSpPr>
            <p:spPr bwMode="auto">
              <a:xfrm>
                <a:off x="13790" y="2039"/>
                <a:ext cx="2651" cy="836"/>
              </a:xfrm>
              <a:custGeom>
                <a:avLst/>
                <a:gdLst>
                  <a:gd name="T0" fmla="*/ 0 w 714400"/>
                  <a:gd name="T1" fmla="*/ 0 h 186200"/>
                  <a:gd name="T2" fmla="*/ 714400 w 714400"/>
                  <a:gd name="T3" fmla="*/ 186200 h 186200"/>
                </a:gdLst>
                <a:ahLst/>
                <a:cxnLst/>
                <a:rect l="T0" t="T1" r="T2" b="T3"/>
                <a:pathLst>
                  <a:path w="714400" h="186200" stroke="0">
                    <a:moveTo>
                      <a:pt x="0" y="0"/>
                    </a:moveTo>
                    <a:lnTo>
                      <a:pt x="714400" y="0"/>
                    </a:lnTo>
                    <a:lnTo>
                      <a:pt x="714400" y="186200"/>
                    </a:lnTo>
                    <a:lnTo>
                      <a:pt x="0" y="186200"/>
                    </a:lnTo>
                    <a:lnTo>
                      <a:pt x="0" y="0"/>
                    </a:lnTo>
                    <a:close/>
                  </a:path>
                  <a:path w="714400" h="186200" fill="none">
                    <a:moveTo>
                      <a:pt x="0" y="186200"/>
                    </a:moveTo>
                    <a:lnTo>
                      <a:pt x="714400" y="186200"/>
                    </a:lnTo>
                  </a:path>
                </a:pathLst>
              </a:custGeom>
              <a:noFill/>
              <a:ln w="7600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22494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zh-CN" smtClean="0">
                    <a:solidFill>
                      <a:srgbClr val="454545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2.加减消元法</a:t>
                </a:r>
                <a:endParaRPr lang="zh-CN" altLang="zh-CN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5630" name="MMConnector"/>
            <p:cNvSpPr>
              <a:spLocks noChangeArrowheads="1"/>
            </p:cNvSpPr>
            <p:nvPr/>
          </p:nvSpPr>
          <p:spPr bwMode="auto">
            <a:xfrm>
              <a:off x="15572" y="1843"/>
              <a:ext cx="477" cy="1445"/>
            </a:xfrm>
            <a:custGeom>
              <a:avLst/>
              <a:gdLst>
                <a:gd name="T0" fmla="*/ -239 w 205200"/>
                <a:gd name="T1" fmla="*/ 723 h 260300"/>
                <a:gd name="T2" fmla="*/ 239 w 205200"/>
                <a:gd name="T3" fmla="*/ -723 h 2603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5200" h="260300" fill="none">
                  <a:moveTo>
                    <a:pt x="-102600" y="130150"/>
                  </a:moveTo>
                  <a:cubicBezTo>
                    <a:pt x="8893" y="130150"/>
                    <a:pt x="-27591" y="-130150"/>
                    <a:pt x="102600" y="-13015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31" name="SubTopic"/>
            <p:cNvSpPr>
              <a:spLocks noChangeArrowheads="1"/>
            </p:cNvSpPr>
            <p:nvPr/>
          </p:nvSpPr>
          <p:spPr bwMode="auto">
            <a:xfrm>
              <a:off x="16070" y="670"/>
              <a:ext cx="1860" cy="835"/>
            </a:xfrm>
            <a:custGeom>
              <a:avLst/>
              <a:gdLst>
                <a:gd name="T0" fmla="*/ 0 w 516800"/>
                <a:gd name="T1" fmla="*/ 0 h 186200"/>
                <a:gd name="T2" fmla="*/ 516800 w 516800"/>
                <a:gd name="T3" fmla="*/ 186200 h 186200"/>
              </a:gdLst>
              <a:ahLst/>
              <a:cxnLst/>
              <a:rect l="T0" t="T1" r="T2" b="T3"/>
              <a:pathLst>
                <a:path w="516800" h="186200" stroke="0">
                  <a:moveTo>
                    <a:pt x="0" y="0"/>
                  </a:moveTo>
                  <a:lnTo>
                    <a:pt x="516800" y="0"/>
                  </a:lnTo>
                  <a:lnTo>
                    <a:pt x="5168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516800" h="186200" fill="none">
                  <a:moveTo>
                    <a:pt x="0" y="186200"/>
                  </a:moveTo>
                  <a:lnTo>
                    <a:pt x="516800" y="186200"/>
                  </a:lnTo>
                </a:path>
              </a:pathLst>
            </a:custGeom>
            <a:noFill/>
            <a:ln w="76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1.去分母</a:t>
              </a:r>
              <a:endParaRPr lang="zh-CN" altLang="zh-CN" smtClean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632" name="MMConnector"/>
            <p:cNvSpPr>
              <a:spLocks noChangeArrowheads="1"/>
            </p:cNvSpPr>
            <p:nvPr/>
          </p:nvSpPr>
          <p:spPr bwMode="auto">
            <a:xfrm rot="1320000">
              <a:off x="15472" y="2387"/>
              <a:ext cx="380" cy="742"/>
            </a:xfrm>
            <a:custGeom>
              <a:avLst/>
              <a:gdLst>
                <a:gd name="T0" fmla="*/ -190 w 170100"/>
                <a:gd name="T1" fmla="*/ 371 h 390600"/>
                <a:gd name="T2" fmla="*/ 190 w 170100"/>
                <a:gd name="T3" fmla="*/ -371 h 3906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0100" h="390600" fill="none">
                  <a:moveTo>
                    <a:pt x="-85050" y="195300"/>
                  </a:moveTo>
                  <a:cubicBezTo>
                    <a:pt x="23019" y="195300"/>
                    <a:pt x="-59380" y="-195300"/>
                    <a:pt x="85050" y="-195300"/>
                  </a:cubicBezTo>
                </a:path>
              </a:pathLst>
            </a:custGeom>
            <a:noFill/>
            <a:ln w="63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33" name="SubTopic"/>
            <p:cNvSpPr>
              <a:spLocks noChangeArrowheads="1"/>
            </p:cNvSpPr>
            <p:nvPr/>
          </p:nvSpPr>
          <p:spPr bwMode="auto">
            <a:xfrm>
              <a:off x="16050" y="1510"/>
              <a:ext cx="1905" cy="850"/>
            </a:xfrm>
            <a:custGeom>
              <a:avLst/>
              <a:gdLst>
                <a:gd name="T0" fmla="*/ 0 w 516800"/>
                <a:gd name="T1" fmla="*/ 0 h 186200"/>
                <a:gd name="T2" fmla="*/ 516800 w 516800"/>
                <a:gd name="T3" fmla="*/ 186200 h 186200"/>
              </a:gdLst>
              <a:ahLst/>
              <a:cxnLst/>
              <a:rect l="T0" t="T1" r="T2" b="T3"/>
              <a:pathLst>
                <a:path w="516800" h="186200" stroke="0">
                  <a:moveTo>
                    <a:pt x="0" y="0"/>
                  </a:moveTo>
                  <a:lnTo>
                    <a:pt x="516800" y="0"/>
                  </a:lnTo>
                  <a:lnTo>
                    <a:pt x="5168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516800" h="186200" fill="none">
                  <a:moveTo>
                    <a:pt x="0" y="186200"/>
                  </a:moveTo>
                  <a:lnTo>
                    <a:pt x="516800" y="186200"/>
                  </a:lnTo>
                </a:path>
              </a:pathLst>
            </a:custGeom>
            <a:noFill/>
            <a:ln w="76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2.去括号</a:t>
              </a:r>
              <a:endParaRPr lang="zh-CN" altLang="zh-CN" dirty="0" smtClean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634" name="SubTopic"/>
            <p:cNvSpPr>
              <a:spLocks noChangeArrowheads="1"/>
            </p:cNvSpPr>
            <p:nvPr/>
          </p:nvSpPr>
          <p:spPr bwMode="auto">
            <a:xfrm>
              <a:off x="15979" y="2457"/>
              <a:ext cx="1977" cy="817"/>
            </a:xfrm>
            <a:custGeom>
              <a:avLst/>
              <a:gdLst>
                <a:gd name="T0" fmla="*/ 0 w 418000"/>
                <a:gd name="T1" fmla="*/ 0 h 186200"/>
                <a:gd name="T2" fmla="*/ 418000 w 418000"/>
                <a:gd name="T3" fmla="*/ 186200 h 186200"/>
              </a:gdLst>
              <a:ahLst/>
              <a:cxnLst/>
              <a:rect l="T0" t="T1" r="T2" b="T3"/>
              <a:pathLst>
                <a:path w="418000" h="186200" stroke="0">
                  <a:moveTo>
                    <a:pt x="0" y="0"/>
                  </a:moveTo>
                  <a:lnTo>
                    <a:pt x="418000" y="0"/>
                  </a:lnTo>
                  <a:lnTo>
                    <a:pt x="4180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418000" h="186200" fill="none">
                  <a:moveTo>
                    <a:pt x="0" y="186200"/>
                  </a:moveTo>
                  <a:lnTo>
                    <a:pt x="418000" y="186200"/>
                  </a:lnTo>
                </a:path>
              </a:pathLst>
            </a:custGeom>
            <a:noFill/>
            <a:ln w="76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3.移项</a:t>
              </a:r>
              <a:endParaRPr lang="zh-CN" altLang="zh-CN" smtClean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635" name="MMConnector"/>
            <p:cNvSpPr>
              <a:spLocks noChangeArrowheads="1"/>
            </p:cNvSpPr>
            <p:nvPr/>
          </p:nvSpPr>
          <p:spPr bwMode="auto">
            <a:xfrm rot="-840000">
              <a:off x="15712" y="2844"/>
              <a:ext cx="520" cy="712"/>
            </a:xfrm>
            <a:custGeom>
              <a:avLst/>
              <a:gdLst>
                <a:gd name="T0" fmla="*/ -260 w 170100"/>
                <a:gd name="T1" fmla="*/ -356 h 390600"/>
                <a:gd name="T2" fmla="*/ 260 w 170100"/>
                <a:gd name="T3" fmla="*/ 356 h 3906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0100" h="390600" fill="none">
                  <a:moveTo>
                    <a:pt x="-85050" y="-195300"/>
                  </a:moveTo>
                  <a:cubicBezTo>
                    <a:pt x="23019" y="-195300"/>
                    <a:pt x="-59380" y="195300"/>
                    <a:pt x="85050" y="195300"/>
                  </a:cubicBezTo>
                </a:path>
              </a:pathLst>
            </a:custGeom>
            <a:noFill/>
            <a:ln w="63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36" name="MMConnector"/>
            <p:cNvSpPr>
              <a:spLocks noChangeArrowheads="1"/>
            </p:cNvSpPr>
            <p:nvPr/>
          </p:nvSpPr>
          <p:spPr bwMode="auto">
            <a:xfrm>
              <a:off x="15617" y="3256"/>
              <a:ext cx="620" cy="1082"/>
            </a:xfrm>
            <a:custGeom>
              <a:avLst/>
              <a:gdLst>
                <a:gd name="T0" fmla="*/ -310 w 170100"/>
                <a:gd name="T1" fmla="*/ -541 h 390600"/>
                <a:gd name="T2" fmla="*/ 310 w 170100"/>
                <a:gd name="T3" fmla="*/ 541 h 3906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0100" h="390600" fill="none">
                  <a:moveTo>
                    <a:pt x="-85050" y="-195300"/>
                  </a:moveTo>
                  <a:cubicBezTo>
                    <a:pt x="23019" y="-195300"/>
                    <a:pt x="-59380" y="195300"/>
                    <a:pt x="85050" y="195300"/>
                  </a:cubicBezTo>
                </a:path>
              </a:pathLst>
            </a:custGeom>
            <a:noFill/>
            <a:ln w="63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37" name="SubTopic"/>
            <p:cNvSpPr>
              <a:spLocks noChangeArrowheads="1"/>
            </p:cNvSpPr>
            <p:nvPr/>
          </p:nvSpPr>
          <p:spPr bwMode="auto">
            <a:xfrm>
              <a:off x="15977" y="3285"/>
              <a:ext cx="2847" cy="835"/>
            </a:xfrm>
            <a:custGeom>
              <a:avLst/>
              <a:gdLst>
                <a:gd name="T0" fmla="*/ 0 w 714400"/>
                <a:gd name="T1" fmla="*/ 0 h 186200"/>
                <a:gd name="T2" fmla="*/ 714400 w 714400"/>
                <a:gd name="T3" fmla="*/ 186200 h 186200"/>
              </a:gdLst>
              <a:ahLst/>
              <a:cxnLst/>
              <a:rect l="T0" t="T1" r="T2" b="T3"/>
              <a:pathLst>
                <a:path w="714400" h="186200" stroke="0">
                  <a:moveTo>
                    <a:pt x="0" y="0"/>
                  </a:moveTo>
                  <a:lnTo>
                    <a:pt x="714400" y="0"/>
                  </a:lnTo>
                  <a:lnTo>
                    <a:pt x="7144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714400" h="186200" fill="none">
                  <a:moveTo>
                    <a:pt x="0" y="186200"/>
                  </a:moveTo>
                  <a:lnTo>
                    <a:pt x="714400" y="186200"/>
                  </a:lnTo>
                </a:path>
              </a:pathLst>
            </a:custGeom>
            <a:noFill/>
            <a:ln w="76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4.合并同类项</a:t>
              </a:r>
              <a:endParaRPr lang="zh-CN" altLang="zh-CN" smtClean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638" name="MMConnector"/>
            <p:cNvSpPr>
              <a:spLocks noChangeArrowheads="1"/>
            </p:cNvSpPr>
            <p:nvPr/>
          </p:nvSpPr>
          <p:spPr bwMode="auto">
            <a:xfrm>
              <a:off x="15617" y="3699"/>
              <a:ext cx="620" cy="1965"/>
            </a:xfrm>
            <a:custGeom>
              <a:avLst/>
              <a:gdLst>
                <a:gd name="T0" fmla="*/ -310 w 170100"/>
                <a:gd name="T1" fmla="*/ -982 h 390600"/>
                <a:gd name="T2" fmla="*/ 310 w 170100"/>
                <a:gd name="T3" fmla="*/ 982 h 3906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0100" h="390600" fill="none">
                  <a:moveTo>
                    <a:pt x="-85050" y="-195300"/>
                  </a:moveTo>
                  <a:cubicBezTo>
                    <a:pt x="23019" y="-195300"/>
                    <a:pt x="-59380" y="195300"/>
                    <a:pt x="85050" y="195300"/>
                  </a:cubicBezTo>
                </a:path>
              </a:pathLst>
            </a:custGeom>
            <a:noFill/>
            <a:ln w="63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39" name="SubTopic"/>
            <p:cNvSpPr>
              <a:spLocks noChangeArrowheads="1"/>
            </p:cNvSpPr>
            <p:nvPr/>
          </p:nvSpPr>
          <p:spPr bwMode="auto">
            <a:xfrm>
              <a:off x="15927" y="4085"/>
              <a:ext cx="2850" cy="835"/>
            </a:xfrm>
            <a:custGeom>
              <a:avLst/>
              <a:gdLst>
                <a:gd name="T0" fmla="*/ 0 w 676400"/>
                <a:gd name="T1" fmla="*/ 0 h 186200"/>
                <a:gd name="T2" fmla="*/ 676400 w 676400"/>
                <a:gd name="T3" fmla="*/ 186200 h 186200"/>
              </a:gdLst>
              <a:ahLst/>
              <a:cxnLst/>
              <a:rect l="T0" t="T1" r="T2" b="T3"/>
              <a:pathLst>
                <a:path w="676400" h="186200" stroke="0">
                  <a:moveTo>
                    <a:pt x="0" y="0"/>
                  </a:moveTo>
                  <a:lnTo>
                    <a:pt x="676400" y="0"/>
                  </a:lnTo>
                  <a:lnTo>
                    <a:pt x="6764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676400" h="186200" fill="none">
                  <a:moveTo>
                    <a:pt x="0" y="186200"/>
                  </a:moveTo>
                  <a:lnTo>
                    <a:pt x="676400" y="186200"/>
                  </a:lnTo>
                </a:path>
              </a:pathLst>
            </a:custGeom>
            <a:noFill/>
            <a:ln w="76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5.系数化为1</a:t>
              </a:r>
              <a:endParaRPr lang="zh-CN" altLang="zh-CN" smtClean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640" name="MainTopic"/>
            <p:cNvSpPr>
              <a:spLocks noChangeArrowheads="1"/>
            </p:cNvSpPr>
            <p:nvPr/>
          </p:nvSpPr>
          <p:spPr bwMode="auto">
            <a:xfrm>
              <a:off x="10095" y="2027"/>
              <a:ext cx="1085" cy="4997"/>
            </a:xfrm>
            <a:custGeom>
              <a:avLst/>
              <a:gdLst>
                <a:gd name="T0" fmla="*/ 0 w 1253700"/>
                <a:gd name="T1" fmla="*/ 0 h 233100"/>
                <a:gd name="T2" fmla="*/ 1253700 w 1253700"/>
                <a:gd name="T3" fmla="*/ 233100 h 233100"/>
              </a:gdLst>
              <a:ahLst/>
              <a:cxnLst/>
              <a:rect l="T0" t="T1" r="T2" b="T3"/>
              <a:pathLst>
                <a:path w="1253700" h="233100">
                  <a:moveTo>
                    <a:pt x="25200" y="0"/>
                  </a:moveTo>
                  <a:lnTo>
                    <a:pt x="1228500" y="0"/>
                  </a:lnTo>
                  <a:cubicBezTo>
                    <a:pt x="1242410" y="0"/>
                    <a:pt x="1253700" y="11290"/>
                    <a:pt x="1253700" y="25200"/>
                  </a:cubicBezTo>
                  <a:lnTo>
                    <a:pt x="1253700" y="207900"/>
                  </a:lnTo>
                  <a:cubicBezTo>
                    <a:pt x="1253700" y="221810"/>
                    <a:pt x="1242410" y="233100"/>
                    <a:pt x="1228500" y="233100"/>
                  </a:cubicBezTo>
                  <a:lnTo>
                    <a:pt x="25200" y="233100"/>
                  </a:lnTo>
                  <a:cubicBezTo>
                    <a:pt x="11290" y="233100"/>
                    <a:pt x="0" y="221810"/>
                    <a:pt x="0" y="207900"/>
                  </a:cubicBezTo>
                  <a:lnTo>
                    <a:pt x="0" y="25200"/>
                  </a:lnTo>
                  <a:cubicBezTo>
                    <a:pt x="0" y="11290"/>
                    <a:pt x="11290" y="0"/>
                    <a:pt x="25200" y="0"/>
                  </a:cubicBezTo>
                  <a:close/>
                </a:path>
              </a:pathLst>
            </a:custGeom>
            <a:solidFill>
              <a:srgbClr val="EBECF3"/>
            </a:solidFill>
            <a:ln w="6300">
              <a:solidFill>
                <a:srgbClr val="EBECF3"/>
              </a:solidFill>
              <a:round/>
            </a:ln>
          </p:spPr>
          <p:txBody>
            <a:bodyPr vert="eaVert" wrap="none" lIns="0" tIns="0" rIns="0" bIns="22497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一次方程</a:t>
              </a:r>
              <a:r>
                <a:rPr lang="zh-CN" altLang="zh-CN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（组）</a:t>
              </a:r>
              <a:r>
                <a:rPr lang="zh-CN" altLang="zh-CN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的解法</a:t>
              </a:r>
              <a:endParaRPr lang="zh-CN" altLang="zh-CN" smtClean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641" name="MMConnector"/>
            <p:cNvSpPr>
              <a:spLocks noChangeArrowheads="1"/>
            </p:cNvSpPr>
            <p:nvPr/>
          </p:nvSpPr>
          <p:spPr bwMode="auto">
            <a:xfrm>
              <a:off x="9222" y="4565"/>
              <a:ext cx="817" cy="35"/>
            </a:xfrm>
            <a:custGeom>
              <a:avLst/>
              <a:gdLst>
                <a:gd name="T0" fmla="*/ 45 w 396900"/>
                <a:gd name="T1" fmla="*/ 0 h 6300"/>
                <a:gd name="T2" fmla="*/ 862 w 396900"/>
                <a:gd name="T3" fmla="*/ 0 h 63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96900" h="6300" fill="none">
                  <a:moveTo>
                    <a:pt x="22050" y="0"/>
                  </a:moveTo>
                  <a:cubicBezTo>
                    <a:pt x="161823" y="0"/>
                    <a:pt x="290387" y="0"/>
                    <a:pt x="418950" y="0"/>
                  </a:cubicBezTo>
                </a:path>
              </a:pathLst>
            </a:custGeom>
            <a:noFill/>
            <a:ln w="63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42" name="MMConnector"/>
            <p:cNvSpPr>
              <a:spLocks noChangeArrowheads="1"/>
            </p:cNvSpPr>
            <p:nvPr/>
          </p:nvSpPr>
          <p:spPr bwMode="auto">
            <a:xfrm rot="1800000">
              <a:off x="11375" y="3065"/>
              <a:ext cx="281" cy="2625"/>
            </a:xfrm>
            <a:custGeom>
              <a:avLst/>
              <a:gdLst>
                <a:gd name="T0" fmla="*/ -141 w 170100"/>
                <a:gd name="T1" fmla="*/ 1313 h 508725"/>
                <a:gd name="T2" fmla="*/ 141 w 170100"/>
                <a:gd name="T3" fmla="*/ -1312 h 5087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0100" h="508725" fill="none">
                  <a:moveTo>
                    <a:pt x="-85050" y="254363"/>
                  </a:moveTo>
                  <a:cubicBezTo>
                    <a:pt x="30064" y="254363"/>
                    <a:pt x="-75820" y="-254362"/>
                    <a:pt x="85050" y="-254362"/>
                  </a:cubicBezTo>
                </a:path>
              </a:pathLst>
            </a:custGeom>
            <a:noFill/>
            <a:ln w="63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43" name="MMConnector"/>
            <p:cNvSpPr>
              <a:spLocks noChangeArrowheads="1"/>
            </p:cNvSpPr>
            <p:nvPr/>
          </p:nvSpPr>
          <p:spPr bwMode="auto">
            <a:xfrm>
              <a:off x="11990" y="5202"/>
              <a:ext cx="1352" cy="1935"/>
            </a:xfrm>
            <a:custGeom>
              <a:avLst/>
              <a:gdLst>
                <a:gd name="T0" fmla="*/ -676 w 170100"/>
                <a:gd name="T1" fmla="*/ -967 h 370125"/>
                <a:gd name="T2" fmla="*/ 676 w 170100"/>
                <a:gd name="T3" fmla="*/ 968 h 3701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0100" h="370125" fill="none">
                  <a:moveTo>
                    <a:pt x="-85050" y="-185062"/>
                  </a:moveTo>
                  <a:cubicBezTo>
                    <a:pt x="21478" y="-185062"/>
                    <a:pt x="-55786" y="185063"/>
                    <a:pt x="85050" y="185063"/>
                  </a:cubicBezTo>
                </a:path>
              </a:pathLst>
            </a:custGeom>
            <a:noFill/>
            <a:ln w="63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  <p:sp>
          <p:nvSpPr>
            <p:cNvPr id="25644" name="MainTopic"/>
            <p:cNvSpPr>
              <a:spLocks noChangeArrowheads="1"/>
            </p:cNvSpPr>
            <p:nvPr/>
          </p:nvSpPr>
          <p:spPr bwMode="auto">
            <a:xfrm>
              <a:off x="12825" y="1925"/>
              <a:ext cx="2565" cy="1262"/>
            </a:xfrm>
            <a:custGeom>
              <a:avLst/>
              <a:gdLst>
                <a:gd name="T0" fmla="*/ 0 w 1390800"/>
                <a:gd name="T1" fmla="*/ 0 h 281200"/>
                <a:gd name="T2" fmla="*/ 1390800 w 1390800"/>
                <a:gd name="T3" fmla="*/ 281200 h 281200"/>
              </a:gdLst>
              <a:ahLst/>
              <a:cxnLst/>
              <a:rect l="T0" t="T1" r="T2" b="T3"/>
              <a:pathLst>
                <a:path w="1390800" h="281200">
                  <a:moveTo>
                    <a:pt x="30400" y="0"/>
                  </a:moveTo>
                  <a:lnTo>
                    <a:pt x="1360400" y="0"/>
                  </a:lnTo>
                  <a:cubicBezTo>
                    <a:pt x="1377181" y="0"/>
                    <a:pt x="1390800" y="13619"/>
                    <a:pt x="1390800" y="30400"/>
                  </a:cubicBezTo>
                  <a:lnTo>
                    <a:pt x="1390800" y="250800"/>
                  </a:lnTo>
                  <a:cubicBezTo>
                    <a:pt x="1390800" y="267581"/>
                    <a:pt x="1377181" y="281200"/>
                    <a:pt x="13604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>
              <a:solidFill>
                <a:srgbClr val="EBECF3"/>
              </a:solidFill>
              <a:round/>
            </a:ln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一元一次</a:t>
              </a:r>
              <a:endParaRPr lang="zh-CN" altLang="zh-CN" dirty="0" smtClean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" action="ppaction://noaction"/>
                </a:rPr>
                <a:t>方程的解法</a:t>
              </a:r>
              <a:endParaRPr lang="zh-CN" altLang="zh-CN" dirty="0" smtClean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300324" y="3365384"/>
            <a:ext cx="4084388" cy="2874010"/>
            <a:chOff x="647" y="5358"/>
            <a:chExt cx="8576" cy="4526"/>
          </a:xfrm>
        </p:grpSpPr>
        <p:grpSp>
          <p:nvGrpSpPr>
            <p:cNvPr id="25606" name="组合 4"/>
            <p:cNvGrpSpPr/>
            <p:nvPr/>
          </p:nvGrpSpPr>
          <p:grpSpPr bwMode="auto">
            <a:xfrm>
              <a:off x="5965" y="5358"/>
              <a:ext cx="3258" cy="2126"/>
              <a:chOff x="5965" y="5358"/>
              <a:chExt cx="3258" cy="2126"/>
            </a:xfrm>
          </p:grpSpPr>
          <p:sp>
            <p:nvSpPr>
              <p:cNvPr id="25622" name="MMConnector"/>
              <p:cNvSpPr>
                <a:spLocks noChangeArrowheads="1"/>
              </p:cNvSpPr>
              <p:nvPr/>
            </p:nvSpPr>
            <p:spPr bwMode="auto">
              <a:xfrm>
                <a:off x="8295" y="5357"/>
                <a:ext cx="927" cy="977"/>
              </a:xfrm>
              <a:custGeom>
                <a:avLst/>
                <a:gdLst>
                  <a:gd name="T0" fmla="*/ -5 w 610668"/>
                  <a:gd name="T1" fmla="*/ -43 h 237500"/>
                  <a:gd name="T2" fmla="*/ -932 w 610668"/>
                  <a:gd name="T3" fmla="*/ 934 h 237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10668" h="237500" fill="none">
                    <a:moveTo>
                      <a:pt x="-3032" y="-10450"/>
                    </a:moveTo>
                    <a:cubicBezTo>
                      <a:pt x="-186201" y="106449"/>
                      <a:pt x="-359836" y="227050"/>
                      <a:pt x="-613700" y="227050"/>
                    </a:cubicBezTo>
                  </a:path>
                </a:pathLst>
              </a:custGeom>
              <a:noFill/>
              <a:ln w="7600" cap="rnd">
                <a:solidFill>
                  <a:srgbClr val="696969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623" name="MainTopic"/>
              <p:cNvSpPr>
                <a:spLocks noChangeArrowheads="1"/>
              </p:cNvSpPr>
              <p:nvPr/>
            </p:nvSpPr>
            <p:spPr bwMode="auto">
              <a:xfrm>
                <a:off x="5965" y="6280"/>
                <a:ext cx="2605" cy="1205"/>
              </a:xfrm>
              <a:custGeom>
                <a:avLst/>
                <a:gdLst>
                  <a:gd name="T0" fmla="*/ 0 w 1755600"/>
                  <a:gd name="T1" fmla="*/ 0 h 281200"/>
                  <a:gd name="T2" fmla="*/ 1755600 w 1755600"/>
                  <a:gd name="T3" fmla="*/ 281200 h 281200"/>
                </a:gdLst>
                <a:ahLst/>
                <a:cxnLst/>
                <a:rect l="T0" t="T1" r="T2" b="T3"/>
                <a:pathLst>
                  <a:path w="1755600" h="281200">
                    <a:moveTo>
                      <a:pt x="30400" y="0"/>
                    </a:moveTo>
                    <a:lnTo>
                      <a:pt x="1725200" y="0"/>
                    </a:lnTo>
                    <a:cubicBezTo>
                      <a:pt x="1741981" y="0"/>
                      <a:pt x="1755600" y="13619"/>
                      <a:pt x="1755600" y="30400"/>
                    </a:cubicBezTo>
                    <a:lnTo>
                      <a:pt x="1755600" y="250800"/>
                    </a:lnTo>
                    <a:cubicBezTo>
                      <a:pt x="1755600" y="267581"/>
                      <a:pt x="1741981" y="281200"/>
                      <a:pt x="1725200" y="281200"/>
                    </a:cubicBezTo>
                    <a:lnTo>
                      <a:pt x="30400" y="281200"/>
                    </a:lnTo>
                    <a:cubicBezTo>
                      <a:pt x="13619" y="281200"/>
                      <a:pt x="0" y="267581"/>
                      <a:pt x="0" y="250800"/>
                    </a:cubicBezTo>
                    <a:lnTo>
                      <a:pt x="0" y="30400"/>
                    </a:lnTo>
                    <a:cubicBezTo>
                      <a:pt x="0" y="13619"/>
                      <a:pt x="13619" y="0"/>
                      <a:pt x="30400" y="0"/>
                    </a:cubicBezTo>
                    <a:close/>
                  </a:path>
                </a:pathLst>
              </a:custGeom>
              <a:solidFill>
                <a:srgbClr val="EBECF3"/>
              </a:solidFill>
              <a:ln w="7600">
                <a:solidFill>
                  <a:srgbClr val="EBECF3"/>
                </a:solidFill>
                <a:round/>
              </a:ln>
            </p:spPr>
            <p:txBody>
              <a:bodyPr wrap="none" lIns="0" tIns="0" rIns="0" bIns="22494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zh-CN" dirty="0" smtClean="0">
                    <a:solidFill>
                      <a:srgbClr val="30303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hlinkClick r:id="" action="ppaction://noaction"/>
                  </a:rPr>
                  <a:t>实际应用</a:t>
                </a:r>
                <a:endParaRPr lang="zh-CN" altLang="zh-CN" dirty="0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5607" name="SubTopic"/>
            <p:cNvSpPr>
              <a:spLocks noChangeArrowheads="1"/>
            </p:cNvSpPr>
            <p:nvPr/>
          </p:nvSpPr>
          <p:spPr bwMode="auto">
            <a:xfrm>
              <a:off x="1202" y="7196"/>
              <a:ext cx="4180" cy="1147"/>
            </a:xfrm>
            <a:custGeom>
              <a:avLst/>
              <a:gdLst>
                <a:gd name="T0" fmla="*/ 0 w 2014000"/>
                <a:gd name="T1" fmla="*/ 0 h 186200"/>
                <a:gd name="T2" fmla="*/ 2014000 w 2014000"/>
                <a:gd name="T3" fmla="*/ 186200 h 186200"/>
              </a:gdLst>
              <a:ahLst/>
              <a:cxnLst/>
              <a:rect l="T0" t="T1" r="T2" b="T3"/>
              <a:pathLst>
                <a:path w="2014000" h="186200" stroke="0">
                  <a:moveTo>
                    <a:pt x="0" y="0"/>
                  </a:moveTo>
                  <a:lnTo>
                    <a:pt x="2014000" y="0"/>
                  </a:lnTo>
                  <a:lnTo>
                    <a:pt x="20140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2014000" h="186200" fill="none">
                  <a:moveTo>
                    <a:pt x="0" y="186200"/>
                  </a:moveTo>
                  <a:lnTo>
                    <a:pt x="2014000" y="186200"/>
                  </a:lnTo>
                </a:path>
              </a:pathLst>
            </a:custGeom>
            <a:noFill/>
            <a:ln w="7600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22494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一般解题步骤（审、</a:t>
              </a:r>
              <a:endParaRPr lang="zh-CN" altLang="zh-CN" dirty="0" smtClean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 smtClean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设、列、解、验、答）</a:t>
              </a:r>
              <a:endParaRPr lang="zh-CN" altLang="zh-CN" dirty="0" smtClean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618" name="MMConnector"/>
            <p:cNvSpPr>
              <a:spLocks noChangeArrowheads="1"/>
            </p:cNvSpPr>
            <p:nvPr/>
          </p:nvSpPr>
          <p:spPr bwMode="auto">
            <a:xfrm>
              <a:off x="647" y="9857"/>
              <a:ext cx="431" cy="27"/>
            </a:xfrm>
            <a:custGeom>
              <a:avLst/>
              <a:gdLst>
                <a:gd name="T0" fmla="*/ -213 w 205200"/>
                <a:gd name="T1" fmla="*/ 0 h 7600"/>
                <a:gd name="T2" fmla="*/ 213 w 205200"/>
                <a:gd name="T3" fmla="*/ 0 h 76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5200" h="7600" fill="none">
                  <a:moveTo>
                    <a:pt x="-102600" y="0"/>
                  </a:moveTo>
                  <a:cubicBezTo>
                    <a:pt x="-20520" y="0"/>
                    <a:pt x="41040" y="0"/>
                    <a:pt x="102600" y="0"/>
                  </a:cubicBezTo>
                </a:path>
              </a:pathLst>
            </a:custGeom>
            <a:noFill/>
            <a:ln w="7600" cap="rnd">
              <a:solidFill>
                <a:srgbClr val="69696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-107885" y="-67493"/>
            <a:ext cx="9251885" cy="803881"/>
            <a:chOff x="-71437" y="57150"/>
            <a:chExt cx="9144000" cy="1045153"/>
          </a:xfrm>
        </p:grpSpPr>
        <p:pic>
          <p:nvPicPr>
            <p:cNvPr id="52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2915816" y="101927"/>
              <a:ext cx="2413222" cy="10003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思维导图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文本框 99"/>
          <p:cNvSpPr txBox="1"/>
          <p:nvPr/>
        </p:nvSpPr>
        <p:spPr>
          <a:xfrm>
            <a:off x="190501" y="1553846"/>
            <a:ext cx="8702675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掌握等式的基本性质；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能解一元一次方程；掌握代入消元法和加减消元法，能解二元一次方程组；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能根据具体问题中的数量关系列出方程，体会方程是刻画现实世界数量关系的有效模型；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能利用一次方程解决实际应用问题，并能根据具体问题的实际意义，检验方程的解是否合理．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41"/>
            <a:ext cx="9144000" cy="814993"/>
            <a:chOff x="-71437" y="57150"/>
            <a:chExt cx="9144000" cy="801109"/>
          </a:xfrm>
        </p:grpSpPr>
        <p:pic>
          <p:nvPicPr>
            <p:cNvPr id="6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课标要求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78104" y="41"/>
            <a:ext cx="9144000" cy="814993"/>
            <a:chOff x="-71437" y="57150"/>
            <a:chExt cx="9144000" cy="801109"/>
          </a:xfrm>
        </p:grpSpPr>
        <p:pic>
          <p:nvPicPr>
            <p:cNvPr id="9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4296" y="152441"/>
            <a:ext cx="9144000" cy="814993"/>
            <a:chOff x="-71437" y="57150"/>
            <a:chExt cx="9144000" cy="801109"/>
          </a:xfrm>
        </p:grpSpPr>
        <p:pic>
          <p:nvPicPr>
            <p:cNvPr id="12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课标要求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Box 10"/>
          <p:cNvSpPr txBox="1">
            <a:spLocks noChangeArrowheads="1"/>
          </p:cNvSpPr>
          <p:nvPr/>
        </p:nvSpPr>
        <p:spPr bwMode="auto">
          <a:xfrm>
            <a:off x="6929438" y="6410325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395288" y="173038"/>
            <a:ext cx="35798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 smtClean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800" b="1" smtClean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 </a:t>
            </a:r>
            <a:r>
              <a:rPr lang="zh-CN" altLang="en-US" sz="2800" b="1" smtClean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考点随堂练</a:t>
            </a:r>
            <a:endParaRPr lang="zh-CN" altLang="en-US" sz="2800" b="1" smtClean="0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2413" y="1557338"/>
            <a:ext cx="4916731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2667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一元一次方程（组）概念</a:t>
            </a:r>
            <a:endParaRPr lang="zh-CN" altLang="en-US" sz="2400" dirty="0" smtClean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4630" name="Object 6"/>
          <p:cNvGraphicFramePr>
            <a:graphicFrameLocks noChangeAspect="1"/>
          </p:cNvGraphicFramePr>
          <p:nvPr/>
        </p:nvGraphicFramePr>
        <p:xfrm>
          <a:off x="388233" y="2235200"/>
          <a:ext cx="8197850" cy="437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5" name="Document" r:id="rId1" imgW="8538845" imgH="4582795" progId="Word.Document.8">
                  <p:embed/>
                </p:oleObj>
              </mc:Choice>
              <mc:Fallback>
                <p:oleObj name="Document" r:id="rId1" imgW="8538845" imgH="4582795" progId="Word.Document.8">
                  <p:embed/>
                  <p:pic>
                    <p:nvPicPr>
                      <p:cNvPr id="0" name="图片 256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233" y="2235200"/>
                        <a:ext cx="8197850" cy="437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2" name="Object 8"/>
          <p:cNvGraphicFramePr>
            <a:graphicFrameLocks noChangeAspect="1"/>
          </p:cNvGraphicFramePr>
          <p:nvPr/>
        </p:nvGraphicFramePr>
        <p:xfrm>
          <a:off x="3332163" y="2312988"/>
          <a:ext cx="52720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6" name="文档" r:id="rId3" imgW="5276850" imgH="397510" progId="Word.Document.8">
                  <p:embed/>
                </p:oleObj>
              </mc:Choice>
              <mc:Fallback>
                <p:oleObj name="文档" r:id="rId3" imgW="5276850" imgH="397510" progId="Word.Document.8">
                  <p:embed/>
                  <p:pic>
                    <p:nvPicPr>
                      <p:cNvPr id="0" name="图片 256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163" y="2312988"/>
                        <a:ext cx="5272087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3" name="Object 9"/>
          <p:cNvGraphicFramePr>
            <a:graphicFrameLocks noChangeAspect="1"/>
          </p:cNvGraphicFramePr>
          <p:nvPr/>
        </p:nvGraphicFramePr>
        <p:xfrm>
          <a:off x="2847975" y="2711450"/>
          <a:ext cx="133508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7" name="文档" r:id="rId5" imgW="1358265" imgH="397510" progId="Word.Document.8">
                  <p:embed/>
                </p:oleObj>
              </mc:Choice>
              <mc:Fallback>
                <p:oleObj name="文档" r:id="rId5" imgW="1358265" imgH="397510" progId="Word.Document.8">
                  <p:embed/>
                  <p:pic>
                    <p:nvPicPr>
                      <p:cNvPr id="0" name="图片 256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2711450"/>
                        <a:ext cx="1335088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4" name="Object 10"/>
          <p:cNvGraphicFramePr>
            <a:graphicFrameLocks noChangeAspect="1"/>
          </p:cNvGraphicFramePr>
          <p:nvPr/>
        </p:nvGraphicFramePr>
        <p:xfrm>
          <a:off x="6300193" y="2662238"/>
          <a:ext cx="2940646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8" name="Document" r:id="rId7" imgW="2599690" imgH="791210" progId="Word.Document.8">
                  <p:embed/>
                </p:oleObj>
              </mc:Choice>
              <mc:Fallback>
                <p:oleObj name="Document" r:id="rId7" imgW="2599690" imgH="791210" progId="Word.Document.8">
                  <p:embed/>
                  <p:pic>
                    <p:nvPicPr>
                      <p:cNvPr id="0" name="图片 256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3" y="2662238"/>
                        <a:ext cx="2940646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5" name="Object 11"/>
          <p:cNvGraphicFramePr>
            <a:graphicFrameLocks noChangeAspect="1"/>
          </p:cNvGraphicFramePr>
          <p:nvPr/>
        </p:nvGraphicFramePr>
        <p:xfrm>
          <a:off x="5905500" y="3255963"/>
          <a:ext cx="111442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9" name="文档" r:id="rId9" imgW="1134745" imgH="397510" progId="Word.Document.8">
                  <p:embed/>
                </p:oleObj>
              </mc:Choice>
              <mc:Fallback>
                <p:oleObj name="文档" r:id="rId9" imgW="1134745" imgH="397510" progId="Word.Document.8">
                  <p:embed/>
                  <p:pic>
                    <p:nvPicPr>
                      <p:cNvPr id="0" name="图片 256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3255963"/>
                        <a:ext cx="1114425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组合 14"/>
          <p:cNvGrpSpPr/>
          <p:nvPr/>
        </p:nvGrpSpPr>
        <p:grpSpPr>
          <a:xfrm>
            <a:off x="-78104" y="41"/>
            <a:ext cx="9144000" cy="814993"/>
            <a:chOff x="-71437" y="57150"/>
            <a:chExt cx="9144000" cy="801109"/>
          </a:xfrm>
        </p:grpSpPr>
        <p:pic>
          <p:nvPicPr>
            <p:cNvPr id="16" name="图片 12" descr="2020试题研究版式2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46100" y="4364038"/>
          <a:ext cx="8229600" cy="781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0" name="Document" r:id="rId12" imgW="8587740" imgH="8153400" progId="Word.Document.8">
                  <p:embed/>
                </p:oleObj>
              </mc:Choice>
              <mc:Fallback>
                <p:oleObj name="Document" r:id="rId12" imgW="8587740" imgH="81534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4364038"/>
                        <a:ext cx="8229600" cy="7812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4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4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4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ldLvl="0" animBg="1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文本框 99"/>
          <p:cNvSpPr txBox="1"/>
          <p:nvPr/>
        </p:nvSpPr>
        <p:spPr>
          <a:xfrm>
            <a:off x="234316" y="2859405"/>
            <a:ext cx="2021205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等式的基本性质</a:t>
            </a:r>
            <a:endParaRPr lang="zh-CN" altLang="zh-CN" b="1" dirty="0">
              <a:latin typeface="Calibri" panose="020F0502020204030204" pitchFamily="34" charset="0"/>
            </a:endParaRPr>
          </a:p>
        </p:txBody>
      </p:sp>
      <p:sp>
        <p:nvSpPr>
          <p:cNvPr id="26630" name="文本框 99"/>
          <p:cNvSpPr txBox="1"/>
          <p:nvPr/>
        </p:nvSpPr>
        <p:spPr>
          <a:xfrm>
            <a:off x="2146922" y="2040587"/>
            <a:ext cx="6513397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性质</a:t>
            </a:r>
            <a:r>
              <a:rPr lang="en-US" altLang="zh-CN" b="1" dirty="0">
                <a:latin typeface="Times New Roman" panose="02020603050405020304" pitchFamily="18" charset="0"/>
              </a:rPr>
              <a:t>1</a:t>
            </a:r>
            <a:r>
              <a:rPr lang="zh-CN" altLang="zh-CN" b="1" dirty="0" smtClean="0">
                <a:latin typeface="Calibri" panose="020F0502020204030204" pitchFamily="34" charset="0"/>
              </a:rPr>
              <a:t>：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26633" name="文本框 8"/>
          <p:cNvSpPr txBox="1"/>
          <p:nvPr/>
        </p:nvSpPr>
        <p:spPr>
          <a:xfrm>
            <a:off x="2146935" y="3315335"/>
            <a:ext cx="961390" cy="553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性质</a:t>
            </a:r>
            <a:r>
              <a:rPr lang="en-US" altLang="zh-CN" b="1" dirty="0">
                <a:latin typeface="Times New Roman" panose="02020603050405020304" pitchFamily="18" charset="0"/>
              </a:rPr>
              <a:t>2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2962911" y="3099435"/>
            <a:ext cx="216535" cy="938530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35" name="文本框 14"/>
          <p:cNvSpPr txBox="1"/>
          <p:nvPr/>
        </p:nvSpPr>
        <p:spPr>
          <a:xfrm>
            <a:off x="3179301" y="2532524"/>
            <a:ext cx="5750127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endParaRPr lang="zh-CN" altLang="zh-CN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如果</a:t>
            </a:r>
            <a:r>
              <a:rPr lang="en-US" altLang="zh-CN" b="1" i="1" dirty="0">
                <a:latin typeface="Times New Roman" panose="02020603050405020304" pitchFamily="18" charset="0"/>
              </a:rPr>
              <a:t>a</a:t>
            </a:r>
            <a:r>
              <a:rPr lang="zh-CN" altLang="zh-CN" b="1" dirty="0">
                <a:latin typeface="Calibri" panose="020F0502020204030204" pitchFamily="34" charset="0"/>
              </a:rPr>
              <a:t>＝</a:t>
            </a:r>
            <a:r>
              <a:rPr lang="en-US" altLang="zh-CN" b="1" i="1" dirty="0">
                <a:latin typeface="Times New Roman" panose="02020603050405020304" pitchFamily="18" charset="0"/>
              </a:rPr>
              <a:t>b</a:t>
            </a:r>
            <a:r>
              <a:rPr lang="zh-CN" altLang="zh-CN" b="1" dirty="0">
                <a:latin typeface="Calibri" panose="020F0502020204030204" pitchFamily="34" charset="0"/>
              </a:rPr>
              <a:t>，那么</a:t>
            </a:r>
            <a:r>
              <a:rPr lang="en-US" altLang="zh-CN" b="1" i="1" dirty="0">
                <a:latin typeface="Times New Roman" panose="02020603050405020304" pitchFamily="18" charset="0"/>
              </a:rPr>
              <a:t>ac</a:t>
            </a:r>
            <a:r>
              <a:rPr lang="zh-CN" altLang="zh-CN" b="1" dirty="0" smtClean="0">
                <a:latin typeface="Calibri" panose="020F0502020204030204" pitchFamily="34" charset="0"/>
              </a:rPr>
              <a:t>＝</a:t>
            </a:r>
            <a:r>
              <a:rPr lang="en-US" altLang="zh-CN" b="1" dirty="0" err="1" smtClean="0">
                <a:latin typeface="Calibri" panose="020F0502020204030204" pitchFamily="34" charset="0"/>
              </a:rPr>
              <a:t>bc</a:t>
            </a:r>
            <a:r>
              <a:rPr lang="zh-CN" altLang="zh-CN" b="1" u="sng" dirty="0">
                <a:latin typeface="Calibri" panose="020F0502020204030204" pitchFamily="34" charset="0"/>
              </a:rPr>
              <a:t>　　</a:t>
            </a:r>
            <a:r>
              <a:rPr lang="zh-CN" altLang="zh-CN" b="1" dirty="0">
                <a:latin typeface="Calibri" panose="020F0502020204030204" pitchFamily="34" charset="0"/>
              </a:rPr>
              <a:t>                                  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638" name="文本框 19"/>
              <p:cNvSpPr txBox="1"/>
              <p:nvPr/>
            </p:nvSpPr>
            <p:spPr>
              <a:xfrm>
                <a:off x="3179300" y="3409950"/>
                <a:ext cx="5445296" cy="6988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b="1" dirty="0" smtClean="0">
                    <a:latin typeface="Calibri" panose="020F0502020204030204" pitchFamily="34" charset="0"/>
                  </a:rPr>
                  <a:t>如果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a</a:t>
                </a:r>
                <a:r>
                  <a:rPr lang="zh-CN" altLang="zh-CN" b="1" dirty="0">
                    <a:latin typeface="Calibri" panose="020F0502020204030204" pitchFamily="34" charset="0"/>
                  </a:rPr>
                  <a:t>＝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b</a:t>
                </a:r>
                <a:r>
                  <a:rPr lang="zh-CN" altLang="zh-CN" b="1" dirty="0">
                    <a:latin typeface="Calibri" panose="020F0502020204030204" pitchFamily="34" charset="0"/>
                  </a:rPr>
                  <a:t>（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c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≠0</a:t>
                </a:r>
                <a:r>
                  <a:rPr lang="zh-CN" altLang="zh-CN" b="1" dirty="0">
                    <a:latin typeface="Calibri" panose="020F0502020204030204" pitchFamily="34" charset="0"/>
                  </a:rPr>
                  <a:t>），那么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b="1" i="1" smtClean="0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en-US" altLang="zh-CN" b="1" i="1">
                            <a:latin typeface="Cambria Math"/>
                          </a:rPr>
                          <m:t>𝒄</m:t>
                        </m:r>
                      </m:den>
                    </m:f>
                    <m:r>
                      <a:rPr lang="en-US" altLang="zh-CN" b="1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CN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b="1" i="1" smtClean="0"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en-US" altLang="zh-CN" b="1" i="1" smtClean="0">
                            <a:latin typeface="Cambria Math"/>
                          </a:rPr>
                          <m:t>𝒄</m:t>
                        </m:r>
                      </m:den>
                    </m:f>
                  </m:oMath>
                </a14:m>
                <a:endParaRPr lang="zh-CN" altLang="en-US" sz="135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6638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300" y="3409949"/>
                <a:ext cx="5445296" cy="648319"/>
              </a:xfrm>
              <a:prstGeom prst="rect">
                <a:avLst/>
              </a:prstGeom>
              <a:blipFill rotWithShape="1">
                <a:blip r:embed="rId1"/>
                <a:stretch>
                  <a:fillRect l="-1008" b="-3738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pSp>
        <p:nvGrpSpPr>
          <p:cNvPr id="5" name="组合 4"/>
          <p:cNvGrpSpPr/>
          <p:nvPr/>
        </p:nvGrpSpPr>
        <p:grpSpPr>
          <a:xfrm>
            <a:off x="-78104" y="41"/>
            <a:ext cx="9144000" cy="814993"/>
            <a:chOff x="-71437" y="57150"/>
            <a:chExt cx="9144000" cy="801109"/>
          </a:xfrm>
        </p:grpSpPr>
        <p:pic>
          <p:nvPicPr>
            <p:cNvPr id="6" name="图片 12" descr="2020试题研究版式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08293" y="1159193"/>
            <a:ext cx="3685624" cy="54117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66700" algn="l">
              <a:lnSpc>
                <a:spcPts val="3500"/>
              </a:lnSpc>
            </a:pP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等式的基本</a:t>
            </a: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性质</a:t>
            </a:r>
            <a:endParaRPr lang="zh-CN" altLang="en-US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/>
              <p:cNvSpPr/>
              <p:nvPr/>
            </p:nvSpPr>
            <p:spPr>
              <a:xfrm>
                <a:off x="3309038" y="2114596"/>
                <a:ext cx="42228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zh-CN" b="1" dirty="0" smtClean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如果</a:t>
                </a:r>
                <a:r>
                  <a:rPr lang="en-US" altLang="zh-CN" b="1" i="1" dirty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lang="zh-CN" altLang="zh-CN" b="1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＝</a:t>
                </a:r>
                <a:r>
                  <a:rPr lang="en-US" altLang="zh-CN" b="1" i="1" dirty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b</a:t>
                </a:r>
                <a:r>
                  <a:rPr lang="zh-CN" altLang="zh-CN" b="1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，那么</a:t>
                </a:r>
                <a:r>
                  <a:rPr lang="en-US" altLang="zh-CN" b="1" i="1" dirty="0" err="1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lang="en-US" altLang="zh-CN" b="1" dirty="0" err="1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±</a:t>
                </a:r>
                <a:r>
                  <a:rPr lang="en-US" altLang="zh-CN" b="1" i="1" dirty="0" err="1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c</a:t>
                </a:r>
                <a:r>
                  <a:rPr lang="zh-CN" altLang="zh-CN" b="1" dirty="0" smtClean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＝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prstClr val="black"/>
                        </a:solidFill>
                        <a:latin typeface="Cambria Math"/>
                      </a:rPr>
                      <m:t>𝒃</m:t>
                    </m:r>
                    <m:r>
                      <a:rPr lang="en-US" altLang="zh-CN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±</m:t>
                    </m:r>
                    <m:r>
                      <a:rPr lang="en-US" altLang="zh-CN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zh-CN" altLang="zh-CN" b="1" u="sng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　　 </a:t>
                </a:r>
                <a:endParaRPr lang="zh-CN" altLang="en-US" dirty="0"/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038" y="2114596"/>
                <a:ext cx="4222800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1299" t="-13333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sp>
        <p:nvSpPr>
          <p:cNvPr id="22" name="左大括号 21"/>
          <p:cNvSpPr/>
          <p:nvPr/>
        </p:nvSpPr>
        <p:spPr>
          <a:xfrm>
            <a:off x="2018013" y="1994061"/>
            <a:ext cx="128601" cy="2237418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5" grpId="0"/>
      <p:bldP spid="26638" grpId="0" bldLvl="0" animBg="1"/>
      <p:bldP spid="4" grpId="0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78104" y="41"/>
            <a:ext cx="9144000" cy="814993"/>
            <a:chOff x="-71437" y="57150"/>
            <a:chExt cx="9144000" cy="801109"/>
          </a:xfrm>
        </p:grpSpPr>
        <p:pic>
          <p:nvPicPr>
            <p:cNvPr id="3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56141" y="2420888"/>
            <a:ext cx="2509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prstClr val="black"/>
                </a:solidFill>
                <a:latin typeface="Calibri" panose="020F0502020204030204" pitchFamily="34" charset="0"/>
              </a:rPr>
              <a:t>一元一次方程的解法：</a:t>
            </a:r>
            <a:endParaRPr lang="zh-CN" altLang="en-US" dirty="0"/>
          </a:p>
        </p:txBody>
      </p:sp>
      <p:sp>
        <p:nvSpPr>
          <p:cNvPr id="6" name="文本框 27"/>
          <p:cNvSpPr txBox="1"/>
          <p:nvPr/>
        </p:nvSpPr>
        <p:spPr>
          <a:xfrm>
            <a:off x="1497330" y="1988820"/>
            <a:ext cx="7085965" cy="2399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b="1" dirty="0" smtClean="0">
                <a:latin typeface="Times New Roman" panose="02020603050405020304" pitchFamily="18" charset="0"/>
              </a:rPr>
              <a:t>                                         1</a:t>
            </a:r>
            <a:r>
              <a:rPr lang="en-US" altLang="zh-CN" b="1" dirty="0">
                <a:latin typeface="Times New Roman" panose="02020603050405020304" pitchFamily="18" charset="0"/>
              </a:rPr>
              <a:t>.</a:t>
            </a:r>
            <a:r>
              <a:rPr lang="zh-CN" altLang="zh-CN" b="1" dirty="0">
                <a:latin typeface="Calibri" panose="020F0502020204030204" pitchFamily="34" charset="0"/>
              </a:rPr>
              <a:t>去分母；（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等式性质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zh-CN" altLang="zh-CN" b="1" dirty="0">
                <a:latin typeface="Calibri" panose="020F0502020204030204" pitchFamily="34" charset="0"/>
              </a:rPr>
              <a:t>）</a:t>
            </a:r>
            <a:endParaRPr lang="zh-CN" altLang="zh-CN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                                         2.</a:t>
            </a:r>
            <a:r>
              <a:rPr lang="zh-CN" altLang="zh-CN" b="1" dirty="0">
                <a:latin typeface="Calibri" panose="020F0502020204030204" pitchFamily="34" charset="0"/>
              </a:rPr>
              <a:t>去括号；（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去括号法则</a:t>
            </a:r>
            <a:r>
              <a:rPr lang="zh-CN" altLang="zh-CN" b="1" dirty="0">
                <a:latin typeface="Calibri" panose="020F0502020204030204" pitchFamily="34" charset="0"/>
              </a:rPr>
              <a:t>）</a:t>
            </a:r>
            <a:endParaRPr lang="zh-CN" altLang="zh-CN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                                         3.</a:t>
            </a:r>
            <a:r>
              <a:rPr lang="zh-CN" altLang="zh-CN" b="1" dirty="0">
                <a:latin typeface="Calibri" panose="020F0502020204030204" pitchFamily="34" charset="0"/>
              </a:rPr>
              <a:t>移项；     （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等式性质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r>
              <a:rPr lang="zh-CN" altLang="zh-CN" b="1" dirty="0">
                <a:latin typeface="Calibri" panose="020F0502020204030204" pitchFamily="34" charset="0"/>
              </a:rPr>
              <a:t>）   </a:t>
            </a:r>
            <a:endParaRPr lang="zh-CN" altLang="zh-CN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                                         4.</a:t>
            </a:r>
            <a:r>
              <a:rPr lang="zh-CN" altLang="zh-CN" b="1" dirty="0">
                <a:latin typeface="Calibri" panose="020F0502020204030204" pitchFamily="34" charset="0"/>
              </a:rPr>
              <a:t>合并同类项；（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合并同类项法则</a:t>
            </a:r>
            <a:r>
              <a:rPr lang="zh-CN" altLang="zh-CN" b="1" dirty="0">
                <a:latin typeface="Calibri" panose="020F0502020204030204" pitchFamily="34" charset="0"/>
              </a:rPr>
              <a:t>）</a:t>
            </a:r>
            <a:endParaRPr lang="zh-CN" altLang="zh-CN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                                         5.</a:t>
            </a:r>
            <a:r>
              <a:rPr lang="zh-CN" altLang="zh-CN" b="1" dirty="0">
                <a:latin typeface="Calibri" panose="020F0502020204030204" pitchFamily="34" charset="0"/>
              </a:rPr>
              <a:t>系数化为</a:t>
            </a:r>
            <a:r>
              <a:rPr lang="en-US" altLang="zh-CN" b="1" dirty="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（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等式性质2</a:t>
            </a:r>
            <a:r>
              <a:rPr lang="zh-CN" altLang="en-US" b="1" dirty="0">
                <a:latin typeface="Times New Roman" panose="02020603050405020304" pitchFamily="18" charset="0"/>
              </a:rPr>
              <a:t>）</a:t>
            </a:r>
            <a:endParaRPr lang="zh-CN" altLang="en-US" sz="1350" b="1" dirty="0">
              <a:latin typeface="Times New Roman" panose="02020603050405020304" pitchFamily="18" charset="0"/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934792" y="1988840"/>
            <a:ext cx="128601" cy="1893792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2413" y="981075"/>
            <a:ext cx="5147563" cy="54117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66700">
              <a:lnSpc>
                <a:spcPts val="3500"/>
              </a:lnSpc>
            </a:pP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一次方程（组）及其解法</a:t>
            </a:r>
            <a:r>
              <a:rPr lang="en-US" altLang="zh-CN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Box 10"/>
          <p:cNvSpPr txBox="1">
            <a:spLocks noChangeArrowheads="1"/>
          </p:cNvSpPr>
          <p:nvPr/>
        </p:nvSpPr>
        <p:spPr bwMode="auto">
          <a:xfrm>
            <a:off x="6929438" y="6410326"/>
            <a:ext cx="1217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95536" y="764704"/>
          <a:ext cx="11184698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name="Document" r:id="rId1" imgW="7504430" imgH="1021080" progId="Word.Document.8">
                  <p:embed/>
                </p:oleObj>
              </mc:Choice>
              <mc:Fallback>
                <p:oleObj name="Document" r:id="rId1" imgW="7504430" imgH="1021080" progId="Word.Document.8">
                  <p:embed/>
                  <p:pic>
                    <p:nvPicPr>
                      <p:cNvPr id="0" name="图片 225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764704"/>
                        <a:ext cx="11184698" cy="1512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3" y="1960753"/>
            <a:ext cx="8713299" cy="372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椭圆 3"/>
          <p:cNvSpPr/>
          <p:nvPr/>
        </p:nvSpPr>
        <p:spPr>
          <a:xfrm>
            <a:off x="7380312" y="1700810"/>
            <a:ext cx="1224136" cy="101540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7" y="5105304"/>
            <a:ext cx="37882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 smtClean="0">
                <a:solidFill>
                  <a:srgbClr val="C00000"/>
                </a:solidFill>
              </a:rPr>
              <a:t>【</a:t>
            </a:r>
            <a:r>
              <a:rPr lang="zh-CN" altLang="en-US" b="1" dirty="0">
                <a:solidFill>
                  <a:srgbClr val="C00000"/>
                </a:solidFill>
              </a:rPr>
              <a:t>注意</a:t>
            </a:r>
            <a:r>
              <a:rPr lang="en-US" altLang="zh-CN" b="1" dirty="0" smtClean="0">
                <a:solidFill>
                  <a:srgbClr val="C00000"/>
                </a:solidFill>
              </a:rPr>
              <a:t>】</a:t>
            </a:r>
            <a:r>
              <a:rPr lang="zh-CN" altLang="en-US" b="1" dirty="0" smtClean="0">
                <a:solidFill>
                  <a:srgbClr val="C00000"/>
                </a:solidFill>
              </a:rPr>
              <a:t>：</a:t>
            </a:r>
            <a:r>
              <a:rPr lang="en-US" altLang="zh-CN" b="1" dirty="0" smtClean="0">
                <a:solidFill>
                  <a:srgbClr val="C00000"/>
                </a:solidFill>
              </a:rPr>
              <a:t>1</a:t>
            </a:r>
            <a:r>
              <a:rPr lang="zh-CN" altLang="en-US" b="1" dirty="0" smtClean="0">
                <a:solidFill>
                  <a:srgbClr val="C00000"/>
                </a:solidFill>
              </a:rPr>
              <a:t>、去分母时不要漏乘项</a:t>
            </a:r>
            <a:endParaRPr lang="en-US" altLang="zh-CN" b="1" dirty="0" smtClean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                     2</a:t>
            </a:r>
            <a:r>
              <a:rPr lang="zh-CN" altLang="en-US" b="1" dirty="0" smtClean="0">
                <a:solidFill>
                  <a:srgbClr val="C00000"/>
                </a:solidFill>
              </a:rPr>
              <a:t>、移项时要注意变号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78104" y="41"/>
            <a:ext cx="9144000" cy="814993"/>
            <a:chOff x="-71437" y="57150"/>
            <a:chExt cx="9144000" cy="801109"/>
          </a:xfrm>
        </p:grpSpPr>
        <p:pic>
          <p:nvPicPr>
            <p:cNvPr id="3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0" name="文本框 99"/>
          <p:cNvSpPr txBox="1"/>
          <p:nvPr/>
        </p:nvSpPr>
        <p:spPr>
          <a:xfrm>
            <a:off x="-257" y="2969106"/>
            <a:ext cx="3515360" cy="5078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二元一次方程组的解法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3062239" y="2737981"/>
            <a:ext cx="123566" cy="1381728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3672221" y="2617333"/>
            <a:ext cx="5995421" cy="17889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1.</a:t>
            </a:r>
            <a:r>
              <a:rPr lang="zh-CN" altLang="zh-CN" b="1" dirty="0" smtClean="0">
                <a:latin typeface="Calibri" panose="020F0502020204030204" pitchFamily="34" charset="0"/>
              </a:rPr>
              <a:t>代入消元法：</a:t>
            </a:r>
            <a:endParaRPr lang="en-US" altLang="zh-CN" b="1" dirty="0" smtClean="0">
              <a:latin typeface="Calibri" panose="020F0502020204030204" pitchFamily="34" charset="0"/>
            </a:endParaRPr>
          </a:p>
          <a:p>
            <a:pPr>
              <a:lnSpc>
                <a:spcPct val="250000"/>
              </a:lnSpc>
            </a:pPr>
            <a:r>
              <a:rPr lang="en-US" altLang="zh-CN" b="1" dirty="0" smtClean="0">
                <a:latin typeface="Calibri" panose="020F0502020204030204" pitchFamily="34" charset="0"/>
              </a:rPr>
              <a:t>2</a:t>
            </a:r>
            <a:r>
              <a:rPr lang="en-US" altLang="zh-CN" b="1" dirty="0">
                <a:latin typeface="Calibri" panose="020F0502020204030204" pitchFamily="34" charset="0"/>
              </a:rPr>
              <a:t>.</a:t>
            </a:r>
            <a:r>
              <a:rPr lang="zh-CN" altLang="zh-CN" b="1" dirty="0">
                <a:latin typeface="Calibri" panose="020F0502020204030204" pitchFamily="34" charset="0"/>
              </a:rPr>
              <a:t>加减消元法</a:t>
            </a:r>
            <a:endParaRPr lang="zh-CN" altLang="en-US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2413" y="981075"/>
            <a:ext cx="5147563" cy="54117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66700">
              <a:lnSpc>
                <a:spcPts val="3500"/>
              </a:lnSpc>
            </a:pP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一次方程（组）及其解法</a:t>
            </a:r>
            <a:r>
              <a:rPr lang="en-US" altLang="zh-CN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6"/>
              <p:cNvSpPr txBox="1"/>
              <p:nvPr/>
            </p:nvSpPr>
            <p:spPr>
              <a:xfrm>
                <a:off x="268752" y="5949281"/>
                <a:ext cx="8590915" cy="7732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en-US" altLang="zh-CN" b="1" dirty="0" smtClean="0">
                    <a:latin typeface="Times New Roman" panose="02020603050405020304" pitchFamily="18" charset="0"/>
                  </a:rPr>
                  <a:t>          </a:t>
                </a:r>
                <a:r>
                  <a:rPr lang="zh-CN" altLang="zh-CN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二元一次方程组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        </m:t>
                        </m:r>
                        <m:r>
                          <m:rPr>
                            <m:brk m:alnAt="2"/>
                          </m:rPr>
                          <a:rPr lang="zh-CN" alt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消</m:t>
                        </m:r>
                        <m:r>
                          <a:rPr lang="zh-CN" alt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元</m:t>
                        </m:r>
                        <m:r>
                          <m:rPr>
                            <m:brk m:alnAt="2"/>
                          </m:rP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         </m:t>
                        </m:r>
                      </m:e>
                    </m:groupChr>
                  </m:oMath>
                </a14:m>
                <a:r>
                  <a:rPr lang="zh-CN" altLang="zh-CN" b="1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  </a:t>
                </a:r>
                <a:r>
                  <a:rPr lang="zh-CN" altLang="zh-CN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一元一次方程</a:t>
                </a:r>
                <a:endParaRPr lang="zh-CN" altLang="en-US" sz="135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4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67" y="1737960"/>
                <a:ext cx="8590915" cy="662682"/>
              </a:xfrm>
              <a:prstGeom prst="rect">
                <a:avLst/>
              </a:prstGeom>
              <a:blipFill rotWithShape="1">
                <a:blip r:embed="rId2"/>
                <a:stretch>
                  <a:fillRect b="-1009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ldLvl="0" animBg="1"/>
      <p:bldP spid="12" grpId="0"/>
      <p:bldP spid="14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extBox 5"/>
          <p:cNvSpPr txBox="1"/>
          <p:nvPr/>
        </p:nvSpPr>
        <p:spPr>
          <a:xfrm>
            <a:off x="6929438" y="6410327"/>
            <a:ext cx="2214562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1797" name="Rectangle 5"/>
          <p:cNvSpPr/>
          <p:nvPr/>
        </p:nvSpPr>
        <p:spPr>
          <a:xfrm>
            <a:off x="395289" y="149226"/>
            <a:ext cx="3252814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dirty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2800" b="1" dirty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</a:t>
            </a:r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归类示例</a:t>
            </a:r>
            <a:endParaRPr lang="zh-CN" altLang="en-US" sz="2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42"/>
            <a:ext cx="9144000" cy="814993"/>
            <a:chOff x="-71437" y="57150"/>
            <a:chExt cx="9144000" cy="801109"/>
          </a:xfrm>
        </p:grpSpPr>
        <p:pic>
          <p:nvPicPr>
            <p:cNvPr id="7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3"/>
            <p:cNvSpPr txBox="1"/>
            <p:nvPr/>
          </p:nvSpPr>
          <p:spPr>
            <a:xfrm>
              <a:off x="2915816" y="101926"/>
              <a:ext cx="3570208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55" y="1844824"/>
            <a:ext cx="8640891" cy="3631168"/>
          </a:xfrm>
          <a:prstGeom prst="rect">
            <a:avLst/>
          </a:prstGeom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Box 10"/>
          <p:cNvSpPr txBox="1">
            <a:spLocks noChangeArrowheads="1"/>
          </p:cNvSpPr>
          <p:nvPr/>
        </p:nvSpPr>
        <p:spPr bwMode="auto">
          <a:xfrm>
            <a:off x="6929438" y="6410325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9443" name="Text Box 3"/>
          <p:cNvSpPr txBox="1">
            <a:spLocks noChangeArrowheads="1"/>
          </p:cNvSpPr>
          <p:nvPr/>
        </p:nvSpPr>
        <p:spPr bwMode="auto">
          <a:xfrm>
            <a:off x="395288" y="173038"/>
            <a:ext cx="3562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考点随堂练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89444" name="Object 4"/>
          <p:cNvGraphicFramePr>
            <a:graphicFrameLocks noChangeAspect="1"/>
          </p:cNvGraphicFramePr>
          <p:nvPr/>
        </p:nvGraphicFramePr>
        <p:xfrm>
          <a:off x="528638" y="1395413"/>
          <a:ext cx="8213725" cy="606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4" name="Document" r:id="rId1" imgW="8279765" imgH="6120130" progId="Word.Document.8">
                  <p:embed/>
                </p:oleObj>
              </mc:Choice>
              <mc:Fallback>
                <p:oleObj name="Document" r:id="rId1" imgW="8279765" imgH="6120130" progId="Word.Document.8">
                  <p:embed/>
                  <p:pic>
                    <p:nvPicPr>
                      <p:cNvPr id="0" name="图片 287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395413"/>
                        <a:ext cx="8213725" cy="606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5" name="Object 5"/>
          <p:cNvGraphicFramePr>
            <a:graphicFrameLocks noChangeAspect="1"/>
          </p:cNvGraphicFramePr>
          <p:nvPr/>
        </p:nvGraphicFramePr>
        <p:xfrm>
          <a:off x="5489575" y="2752725"/>
          <a:ext cx="239553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5" name="文档" r:id="rId3" imgW="2432685" imgH="397510" progId="Word.Document.8">
                  <p:embed/>
                </p:oleObj>
              </mc:Choice>
              <mc:Fallback>
                <p:oleObj name="文档" r:id="rId3" imgW="2432685" imgH="397510" progId="Word.Document.8">
                  <p:embed/>
                  <p:pic>
                    <p:nvPicPr>
                      <p:cNvPr id="0" name="图片 287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2752725"/>
                        <a:ext cx="2395538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6" name="Object 6"/>
          <p:cNvGraphicFramePr>
            <a:graphicFrameLocks noChangeAspect="1"/>
          </p:cNvGraphicFramePr>
          <p:nvPr/>
        </p:nvGraphicFramePr>
        <p:xfrm>
          <a:off x="5438775" y="3111500"/>
          <a:ext cx="179705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6" name="文档" r:id="rId5" imgW="1825625" imgH="397510" progId="Word.Document.8">
                  <p:embed/>
                </p:oleObj>
              </mc:Choice>
              <mc:Fallback>
                <p:oleObj name="文档" r:id="rId5" imgW="1825625" imgH="397510" progId="Word.Document.8">
                  <p:embed/>
                  <p:pic>
                    <p:nvPicPr>
                      <p:cNvPr id="0" name="图片 287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8775" y="3111500"/>
                        <a:ext cx="1797050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7" name="Object 7"/>
          <p:cNvGraphicFramePr>
            <a:graphicFrameLocks noChangeAspect="1"/>
          </p:cNvGraphicFramePr>
          <p:nvPr/>
        </p:nvGraphicFramePr>
        <p:xfrm>
          <a:off x="4067175" y="3471863"/>
          <a:ext cx="2554288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7" name="文档" r:id="rId7" imgW="2592070" imgH="397510" progId="Word.Document.8">
                  <p:embed/>
                </p:oleObj>
              </mc:Choice>
              <mc:Fallback>
                <p:oleObj name="文档" r:id="rId7" imgW="2592070" imgH="397510" progId="Word.Document.8">
                  <p:embed/>
                  <p:pic>
                    <p:nvPicPr>
                      <p:cNvPr id="0" name="图片 287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471863"/>
                        <a:ext cx="2554288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8" name="Object 8"/>
          <p:cNvGraphicFramePr>
            <a:graphicFrameLocks noChangeAspect="1"/>
          </p:cNvGraphicFramePr>
          <p:nvPr/>
        </p:nvGraphicFramePr>
        <p:xfrm>
          <a:off x="2900363" y="3825875"/>
          <a:ext cx="26590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8" name="文档" r:id="rId9" imgW="2698115" imgH="402590" progId="Word.Document.8">
                  <p:embed/>
                </p:oleObj>
              </mc:Choice>
              <mc:Fallback>
                <p:oleObj name="文档" r:id="rId9" imgW="2698115" imgH="402590" progId="Word.Document.8">
                  <p:embed/>
                  <p:pic>
                    <p:nvPicPr>
                      <p:cNvPr id="0" name="图片 287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0363" y="3825875"/>
                        <a:ext cx="265906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9" name="Object 9"/>
          <p:cNvGraphicFramePr>
            <a:graphicFrameLocks noChangeAspect="1"/>
          </p:cNvGraphicFramePr>
          <p:nvPr/>
        </p:nvGraphicFramePr>
        <p:xfrm>
          <a:off x="827088" y="4514850"/>
          <a:ext cx="74199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9" name="文档" r:id="rId11" imgW="7513955" imgH="725170" progId="Word.Document.8">
                  <p:embed/>
                </p:oleObj>
              </mc:Choice>
              <mc:Fallback>
                <p:oleObj name="文档" r:id="rId11" imgW="7513955" imgH="725170" progId="Word.Document.8">
                  <p:embed/>
                  <p:pic>
                    <p:nvPicPr>
                      <p:cNvPr id="0" name="图片 287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514850"/>
                        <a:ext cx="741997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0" name="Object 10"/>
          <p:cNvGraphicFramePr>
            <a:graphicFrameLocks noChangeAspect="1"/>
          </p:cNvGraphicFramePr>
          <p:nvPr/>
        </p:nvGraphicFramePr>
        <p:xfrm>
          <a:off x="6478588" y="5229225"/>
          <a:ext cx="83026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0" name="文档" r:id="rId13" imgW="848360" imgH="397510" progId="Word.Document.8">
                  <p:embed/>
                </p:oleObj>
              </mc:Choice>
              <mc:Fallback>
                <p:oleObj name="文档" r:id="rId13" imgW="848360" imgH="397510" progId="Word.Document.8">
                  <p:embed/>
                  <p:pic>
                    <p:nvPicPr>
                      <p:cNvPr id="0" name="图片 287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8588" y="5229225"/>
                        <a:ext cx="830262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0" y="42"/>
            <a:ext cx="9144000" cy="814993"/>
            <a:chOff x="-71437" y="57150"/>
            <a:chExt cx="9144000" cy="801109"/>
          </a:xfrm>
        </p:grpSpPr>
        <p:pic>
          <p:nvPicPr>
            <p:cNvPr id="12" name="图片 12" descr="2020试题研究版式2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3"/>
            <p:cNvSpPr txBox="1"/>
            <p:nvPr/>
          </p:nvSpPr>
          <p:spPr>
            <a:xfrm>
              <a:off x="2915816" y="101926"/>
              <a:ext cx="3570208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9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/>
          <p:nvPr/>
        </p:nvSpPr>
        <p:spPr>
          <a:xfrm>
            <a:off x="228600" y="234950"/>
            <a:ext cx="4056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2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7" y="1870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中考复习专题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69084" y="350100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教材链接：八（上）第十五章分式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2409" y="2060848"/>
            <a:ext cx="8591872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分式方程及其应用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77" name="组合 3"/>
          <p:cNvGrpSpPr/>
          <p:nvPr/>
        </p:nvGrpSpPr>
        <p:grpSpPr>
          <a:xfrm>
            <a:off x="4234713" y="3005446"/>
            <a:ext cx="2209496" cy="1209450"/>
            <a:chOff x="9697" y="3801"/>
            <a:chExt cx="2193" cy="2803"/>
          </a:xfrm>
        </p:grpSpPr>
        <p:sp>
          <p:nvSpPr>
            <p:cNvPr id="19487" name="MMConnector"/>
            <p:cNvSpPr/>
            <p:nvPr/>
          </p:nvSpPr>
          <p:spPr>
            <a:xfrm>
              <a:off x="9697" y="5225"/>
              <a:ext cx="1016" cy="120"/>
            </a:xfrm>
            <a:custGeom>
              <a:avLst/>
              <a:gdLst/>
              <a:ahLst/>
              <a:cxnLst>
                <a:cxn ang="0">
                  <a:pos x="-20" y="0"/>
                </a:cxn>
                <a:cxn ang="0">
                  <a:pos x="996" y="0"/>
                </a:cxn>
              </a:cxnLst>
              <a:rect l="0" t="0" r="0" b="0"/>
              <a:pathLst>
                <a:path w="478800" h="7600" fill="none">
                  <a:moveTo>
                    <a:pt x="-9500" y="0"/>
                  </a:moveTo>
                  <a:cubicBezTo>
                    <a:pt x="160424" y="0"/>
                    <a:pt x="314862" y="0"/>
                    <a:pt x="469300" y="0"/>
                  </a:cubicBezTo>
                </a:path>
              </a:pathLst>
            </a:custGeom>
            <a:noFill/>
            <a:ln w="76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9488" name="MainTopic"/>
            <p:cNvSpPr/>
            <p:nvPr/>
          </p:nvSpPr>
          <p:spPr>
            <a:xfrm>
              <a:off x="10713" y="3801"/>
              <a:ext cx="1177" cy="2803"/>
            </a:xfrm>
            <a:custGeom>
              <a:avLst/>
              <a:gdLst>
                <a:gd name="txL" fmla="*/ 0 w 1390800"/>
                <a:gd name="txT" fmla="*/ 0 h 281200"/>
                <a:gd name="txR" fmla="*/ 1390800 w 1390800"/>
                <a:gd name="txB" fmla="*/ 281200 h 281200"/>
              </a:gdLst>
              <a:ahLst/>
              <a:cxnLst/>
              <a:rect l="txL" t="txT" r="txR" b="txB"/>
              <a:pathLst>
                <a:path w="1390800" h="281200">
                  <a:moveTo>
                    <a:pt x="30400" y="0"/>
                  </a:moveTo>
                  <a:lnTo>
                    <a:pt x="1360400" y="0"/>
                  </a:lnTo>
                  <a:cubicBezTo>
                    <a:pt x="1377181" y="0"/>
                    <a:pt x="1390800" y="13619"/>
                    <a:pt x="1390800" y="30400"/>
                  </a:cubicBezTo>
                  <a:lnTo>
                    <a:pt x="1390800" y="250800"/>
                  </a:lnTo>
                  <a:cubicBezTo>
                    <a:pt x="1390800" y="267581"/>
                    <a:pt x="1377181" y="281200"/>
                    <a:pt x="13604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 cap="flat" cmpd="sng">
              <a:solidFill>
                <a:srgbClr val="EBEC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4" anchor="ctr"/>
            <a:lstStyle/>
            <a:p>
              <a:pPr algn="ctr" eaLnBrk="1" hangingPunct="1"/>
              <a:r>
                <a:rPr lang="zh-CN" altLang="zh-CN" sz="21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1" action="ppaction://hlinksldjump"/>
                </a:rPr>
                <a:t>实际</a:t>
              </a:r>
              <a:endParaRPr lang="zh-CN" altLang="zh-CN" sz="21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sz="21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1" action="ppaction://hlinksldjump"/>
                </a:rPr>
                <a:t>应用</a:t>
              </a:r>
              <a:endParaRPr lang="zh-CN" altLang="zh-CN" sz="21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sz="2100" dirty="0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1" action="ppaction://hlinksldjump"/>
                </a:rPr>
                <a:t>问</a:t>
              </a:r>
              <a:r>
                <a:rPr lang="zh-CN" altLang="en-US" sz="2100" dirty="0" smtClean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1" action="ppaction://hlinksldjump"/>
                </a:rPr>
                <a:t>题</a:t>
              </a:r>
              <a:endParaRPr lang="zh-CN" altLang="en-US" sz="21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  <a:hlinkClick r:id="rId1" action="ppaction://hlinksldjump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61303" y="2016774"/>
            <a:ext cx="1798031" cy="2910191"/>
            <a:chOff x="3984" y="1348"/>
            <a:chExt cx="3777" cy="6109"/>
          </a:xfrm>
        </p:grpSpPr>
        <p:sp>
          <p:nvSpPr>
            <p:cNvPr id="19475" name="MMConnector"/>
            <p:cNvSpPr/>
            <p:nvPr/>
          </p:nvSpPr>
          <p:spPr>
            <a:xfrm rot="900000">
              <a:off x="6107" y="4703"/>
              <a:ext cx="1654" cy="2754"/>
            </a:xfrm>
            <a:custGeom>
              <a:avLst/>
              <a:gdLst/>
              <a:ahLst/>
              <a:cxnLst>
                <a:cxn ang="0">
                  <a:pos x="33" y="259"/>
                </a:cxn>
                <a:cxn ang="0">
                  <a:pos x="-1621" y="-2495"/>
                </a:cxn>
              </a:cxnLst>
              <a:rect l="0" t="0" r="0" b="0"/>
              <a:pathLst>
                <a:path w="478800" h="146780" fill="none">
                  <a:moveTo>
                    <a:pt x="9500" y="13780"/>
                  </a:moveTo>
                  <a:cubicBezTo>
                    <a:pt x="-140867" y="-56981"/>
                    <a:pt x="-279761" y="-133000"/>
                    <a:pt x="-469300" y="-133000"/>
                  </a:cubicBezTo>
                </a:path>
              </a:pathLst>
            </a:custGeom>
            <a:noFill/>
            <a:ln w="76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9476" name="MainTopic"/>
            <p:cNvSpPr/>
            <p:nvPr/>
          </p:nvSpPr>
          <p:spPr>
            <a:xfrm>
              <a:off x="3984" y="1348"/>
              <a:ext cx="1825" cy="625"/>
            </a:xfrm>
            <a:custGeom>
              <a:avLst/>
              <a:gdLst>
                <a:gd name="txL" fmla="*/ 0 w 1390800"/>
                <a:gd name="txT" fmla="*/ 0 h 281200"/>
                <a:gd name="txR" fmla="*/ 1390800 w 1390800"/>
                <a:gd name="txB" fmla="*/ 281200 h 281200"/>
              </a:gdLst>
              <a:ahLst/>
              <a:cxnLst/>
              <a:rect l="txL" t="txT" r="txR" b="txB"/>
              <a:pathLst>
                <a:path w="1390800" h="281200">
                  <a:moveTo>
                    <a:pt x="30400" y="0"/>
                  </a:moveTo>
                  <a:lnTo>
                    <a:pt x="1360400" y="0"/>
                  </a:lnTo>
                  <a:cubicBezTo>
                    <a:pt x="1377181" y="0"/>
                    <a:pt x="1390800" y="13619"/>
                    <a:pt x="1390800" y="30400"/>
                  </a:cubicBezTo>
                  <a:lnTo>
                    <a:pt x="1390800" y="250800"/>
                  </a:lnTo>
                  <a:cubicBezTo>
                    <a:pt x="1390800" y="267581"/>
                    <a:pt x="1377181" y="281200"/>
                    <a:pt x="13604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 cap="flat" cmpd="sng">
              <a:solidFill>
                <a:srgbClr val="EBEC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4" anchor="ctr"/>
            <a:lstStyle/>
            <a:p>
              <a:pPr algn="ctr" eaLnBrk="1" hangingPunct="1"/>
              <a:r>
                <a:rPr lang="zh-CN" altLang="en-US" sz="21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2" action="ppaction://hlinksldjump"/>
                </a:rPr>
                <a:t>概念</a:t>
              </a:r>
              <a:endParaRPr lang="zh-CN" altLang="en-US" sz="21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9460" name="MainIdea"/>
          <p:cNvSpPr/>
          <p:nvPr/>
        </p:nvSpPr>
        <p:spPr>
          <a:xfrm>
            <a:off x="3718710" y="3263487"/>
            <a:ext cx="1150264" cy="876391"/>
          </a:xfrm>
          <a:custGeom>
            <a:avLst/>
            <a:gdLst>
              <a:gd name="txL" fmla="*/ 0 w 919600"/>
              <a:gd name="txT" fmla="*/ 0 h 433200"/>
              <a:gd name="txR" fmla="*/ 919600 w 919600"/>
              <a:gd name="txB" fmla="*/ 433200 h 433200"/>
            </a:gdLst>
            <a:ahLst/>
            <a:cxnLst/>
            <a:rect l="txL" t="txT" r="txR" b="txB"/>
            <a:pathLst>
              <a:path w="919600" h="433200">
                <a:moveTo>
                  <a:pt x="30400" y="0"/>
                </a:moveTo>
                <a:lnTo>
                  <a:pt x="889200" y="0"/>
                </a:lnTo>
                <a:cubicBezTo>
                  <a:pt x="905981" y="0"/>
                  <a:pt x="919600" y="13619"/>
                  <a:pt x="919600" y="30400"/>
                </a:cubicBezTo>
                <a:lnTo>
                  <a:pt x="919600" y="402800"/>
                </a:lnTo>
                <a:cubicBezTo>
                  <a:pt x="919600" y="419581"/>
                  <a:pt x="905981" y="433200"/>
                  <a:pt x="889200" y="433200"/>
                </a:cubicBezTo>
                <a:lnTo>
                  <a:pt x="30400" y="433200"/>
                </a:lnTo>
                <a:cubicBezTo>
                  <a:pt x="13619" y="433200"/>
                  <a:pt x="0" y="419581"/>
                  <a:pt x="0" y="402800"/>
                </a:cubicBezTo>
                <a:lnTo>
                  <a:pt x="0" y="30400"/>
                </a:lnTo>
                <a:cubicBezTo>
                  <a:pt x="0" y="13619"/>
                  <a:pt x="13619" y="0"/>
                  <a:pt x="30400" y="0"/>
                </a:cubicBezTo>
                <a:close/>
              </a:path>
            </a:pathLst>
          </a:custGeom>
          <a:solidFill>
            <a:srgbClr val="435FBC"/>
          </a:solidFill>
          <a:ln w="22800" cap="flat" cmpd="sng">
            <a:solidFill>
              <a:srgbClr val="435FBC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zh-CN" sz="2100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分式方程</a:t>
            </a:r>
            <a:endParaRPr lang="zh-CN" altLang="zh-CN" sz="2100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sz="2100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及其应用</a:t>
            </a:r>
            <a:endParaRPr lang="zh-CN" altLang="zh-CN" sz="2100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85964" y="2795523"/>
            <a:ext cx="1863523" cy="1419373"/>
            <a:chOff x="810" y="1235"/>
            <a:chExt cx="3912" cy="2978"/>
          </a:xfrm>
        </p:grpSpPr>
        <p:sp>
          <p:nvSpPr>
            <p:cNvPr id="19469" name="SubTopic"/>
            <p:cNvSpPr/>
            <p:nvPr/>
          </p:nvSpPr>
          <p:spPr>
            <a:xfrm>
              <a:off x="810" y="1235"/>
              <a:ext cx="1860" cy="835"/>
            </a:xfrm>
            <a:custGeom>
              <a:avLst/>
              <a:gdLst>
                <a:gd name="txL" fmla="*/ 0 w 516800"/>
                <a:gd name="txT" fmla="*/ 0 h 186200"/>
                <a:gd name="txR" fmla="*/ 516800 w 516800"/>
                <a:gd name="txB" fmla="*/ 186200 h 186200"/>
              </a:gdLst>
              <a:ahLst/>
              <a:cxnLst/>
              <a:rect l="txL" t="txT" r="txR" b="txB"/>
              <a:pathLst>
                <a:path w="516800" h="186200" stroke="0">
                  <a:moveTo>
                    <a:pt x="0" y="0"/>
                  </a:moveTo>
                  <a:lnTo>
                    <a:pt x="516800" y="0"/>
                  </a:lnTo>
                  <a:lnTo>
                    <a:pt x="5168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516800" h="186200" fill="none">
                  <a:moveTo>
                    <a:pt x="0" y="186200"/>
                  </a:moveTo>
                  <a:lnTo>
                    <a:pt x="516800" y="186200"/>
                  </a:lnTo>
                </a:path>
              </a:pathLst>
            </a:custGeom>
            <a:noFill/>
            <a:ln w="76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基本思路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470" name="MainTopic"/>
            <p:cNvSpPr/>
            <p:nvPr/>
          </p:nvSpPr>
          <p:spPr>
            <a:xfrm>
              <a:off x="2945" y="2710"/>
              <a:ext cx="1777" cy="625"/>
            </a:xfrm>
            <a:custGeom>
              <a:avLst/>
              <a:gdLst>
                <a:gd name="txL" fmla="*/ 0 w 1390800"/>
                <a:gd name="txT" fmla="*/ 0 h 281200"/>
                <a:gd name="txR" fmla="*/ 1390800 w 1390800"/>
                <a:gd name="txB" fmla="*/ 281200 h 281200"/>
              </a:gdLst>
              <a:ahLst/>
              <a:cxnLst/>
              <a:rect l="txL" t="txT" r="txR" b="txB"/>
              <a:pathLst>
                <a:path w="1390800" h="281200">
                  <a:moveTo>
                    <a:pt x="30400" y="0"/>
                  </a:moveTo>
                  <a:lnTo>
                    <a:pt x="1360400" y="0"/>
                  </a:lnTo>
                  <a:cubicBezTo>
                    <a:pt x="1377181" y="0"/>
                    <a:pt x="1390800" y="13619"/>
                    <a:pt x="1390800" y="30400"/>
                  </a:cubicBezTo>
                  <a:lnTo>
                    <a:pt x="1390800" y="250800"/>
                  </a:lnTo>
                  <a:cubicBezTo>
                    <a:pt x="1390800" y="267581"/>
                    <a:pt x="1377181" y="281200"/>
                    <a:pt x="1360400" y="281200"/>
                  </a:cubicBezTo>
                  <a:lnTo>
                    <a:pt x="30400" y="281200"/>
                  </a:lnTo>
                  <a:cubicBezTo>
                    <a:pt x="13619" y="281200"/>
                    <a:pt x="0" y="267581"/>
                    <a:pt x="0" y="2508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ECF3"/>
            </a:solidFill>
            <a:ln w="7600" cap="flat" cmpd="sng">
              <a:solidFill>
                <a:srgbClr val="EBEC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4" anchor="ctr"/>
            <a:lstStyle/>
            <a:p>
              <a:pPr algn="ctr" eaLnBrk="1" hangingPunct="1"/>
              <a:r>
                <a:rPr lang="zh-CN" altLang="en-US" sz="2100" dirty="0">
                  <a:solidFill>
                    <a:srgbClr val="303030"/>
                  </a:solidFill>
                  <a:latin typeface="楷体" panose="02010609060101010101" pitchFamily="49" charset="-122"/>
                  <a:ea typeface="楷体" panose="02010609060101010101" pitchFamily="49" charset="-122"/>
                  <a:hlinkClick r:id="rId2" action="ppaction://hlinksldjump"/>
                </a:rPr>
                <a:t>解法</a:t>
              </a:r>
              <a:endParaRPr lang="zh-CN" altLang="en-US" sz="21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471" name="MMConnector"/>
            <p:cNvSpPr/>
            <p:nvPr/>
          </p:nvSpPr>
          <p:spPr>
            <a:xfrm>
              <a:off x="2798" y="2505"/>
              <a:ext cx="307" cy="833"/>
            </a:xfrm>
            <a:custGeom>
              <a:avLst/>
              <a:gdLst/>
              <a:ahLst/>
              <a:cxnLst>
                <a:cxn ang="0">
                  <a:pos x="154" y="417"/>
                </a:cxn>
                <a:cxn ang="0">
                  <a:pos x="-154" y="-417"/>
                </a:cxn>
              </a:cxnLst>
              <a:rect l="0" t="0" r="0" b="0"/>
              <a:pathLst>
                <a:path w="205200" h="378100" fill="none">
                  <a:moveTo>
                    <a:pt x="102600" y="189050"/>
                  </a:moveTo>
                  <a:cubicBezTo>
                    <a:pt x="-20237" y="189050"/>
                    <a:pt x="54060" y="-189050"/>
                    <a:pt x="-102600" y="-189050"/>
                  </a:cubicBezTo>
                </a:path>
              </a:pathLst>
            </a:custGeom>
            <a:noFill/>
            <a:ln w="76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9472" name="SubTopic"/>
            <p:cNvSpPr/>
            <p:nvPr/>
          </p:nvSpPr>
          <p:spPr>
            <a:xfrm>
              <a:off x="825" y="2070"/>
              <a:ext cx="1860" cy="838"/>
            </a:xfrm>
            <a:custGeom>
              <a:avLst/>
              <a:gdLst>
                <a:gd name="txL" fmla="*/ 0 w 516800"/>
                <a:gd name="txT" fmla="*/ 0 h 186200"/>
                <a:gd name="txR" fmla="*/ 516800 w 516800"/>
                <a:gd name="txB" fmla="*/ 186200 h 186200"/>
              </a:gdLst>
              <a:ahLst/>
              <a:cxnLst/>
              <a:rect l="txL" t="txT" r="txR" b="txB"/>
              <a:pathLst>
                <a:path w="516800" h="186200" stroke="0">
                  <a:moveTo>
                    <a:pt x="0" y="0"/>
                  </a:moveTo>
                  <a:lnTo>
                    <a:pt x="516800" y="0"/>
                  </a:lnTo>
                  <a:lnTo>
                    <a:pt x="5168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516800" h="186200" fill="none">
                  <a:moveTo>
                    <a:pt x="0" y="186200"/>
                  </a:moveTo>
                  <a:lnTo>
                    <a:pt x="516800" y="186200"/>
                  </a:lnTo>
                </a:path>
              </a:pathLst>
            </a:custGeom>
            <a:noFill/>
            <a:ln w="76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一般步骤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473" name="MMConnector"/>
            <p:cNvSpPr/>
            <p:nvPr/>
          </p:nvSpPr>
          <p:spPr>
            <a:xfrm>
              <a:off x="2798" y="3410"/>
              <a:ext cx="307" cy="803"/>
            </a:xfrm>
            <a:custGeom>
              <a:avLst/>
              <a:gdLst/>
              <a:ahLst/>
              <a:cxnLst>
                <a:cxn ang="0">
                  <a:pos x="154" y="-402"/>
                </a:cxn>
                <a:cxn ang="0">
                  <a:pos x="-154" y="402"/>
                </a:cxn>
              </a:cxnLst>
              <a:rect l="0" t="0" r="0" b="0"/>
              <a:pathLst>
                <a:path w="205200" h="328700" fill="none">
                  <a:moveTo>
                    <a:pt x="102600" y="-164350"/>
                  </a:moveTo>
                  <a:cubicBezTo>
                    <a:pt x="-15700" y="-164350"/>
                    <a:pt x="43474" y="164350"/>
                    <a:pt x="-102600" y="164350"/>
                  </a:cubicBezTo>
                </a:path>
              </a:pathLst>
            </a:custGeom>
            <a:noFill/>
            <a:ln w="76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9474" name="SubTopic"/>
            <p:cNvSpPr/>
            <p:nvPr/>
          </p:nvSpPr>
          <p:spPr>
            <a:xfrm>
              <a:off x="810" y="2973"/>
              <a:ext cx="1860" cy="835"/>
            </a:xfrm>
            <a:custGeom>
              <a:avLst/>
              <a:gdLst>
                <a:gd name="txL" fmla="*/ 0 w 516800"/>
                <a:gd name="txT" fmla="*/ 0 h 186200"/>
                <a:gd name="txR" fmla="*/ 516800 w 516800"/>
                <a:gd name="txB" fmla="*/ 186200 h 186200"/>
              </a:gdLst>
              <a:ahLst/>
              <a:cxnLst/>
              <a:rect l="txL" t="txT" r="txR" b="txB"/>
              <a:pathLst>
                <a:path w="516800" h="186200" stroke="0">
                  <a:moveTo>
                    <a:pt x="0" y="0"/>
                  </a:moveTo>
                  <a:lnTo>
                    <a:pt x="516800" y="0"/>
                  </a:lnTo>
                  <a:lnTo>
                    <a:pt x="5168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516800" h="186200" fill="none">
                  <a:moveTo>
                    <a:pt x="0" y="186200"/>
                  </a:moveTo>
                  <a:lnTo>
                    <a:pt x="516800" y="186200"/>
                  </a:lnTo>
                </a:path>
              </a:pathLst>
            </a:custGeom>
            <a:noFill/>
            <a:ln w="76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口诀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" name="MMConnector"/>
          <p:cNvSpPr/>
          <p:nvPr/>
        </p:nvSpPr>
        <p:spPr>
          <a:xfrm>
            <a:off x="2949486" y="3646907"/>
            <a:ext cx="769224" cy="82161"/>
          </a:xfrm>
          <a:custGeom>
            <a:avLst/>
            <a:gdLst/>
            <a:ahLst/>
            <a:cxnLst>
              <a:cxn ang="0">
                <a:pos x="-20348" y="0"/>
              </a:cxn>
              <a:cxn ang="0">
                <a:pos x="1005177" y="0"/>
              </a:cxn>
            </a:cxnLst>
            <a:rect l="0" t="0" r="0" b="0"/>
            <a:pathLst>
              <a:path w="478800" h="7600" fill="none">
                <a:moveTo>
                  <a:pt x="-9500" y="0"/>
                </a:moveTo>
                <a:cubicBezTo>
                  <a:pt x="160424" y="0"/>
                  <a:pt x="314862" y="0"/>
                  <a:pt x="469300" y="0"/>
                </a:cubicBezTo>
              </a:path>
            </a:pathLst>
          </a:custGeom>
          <a:noFill/>
          <a:ln w="76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09" name="MMConnector"/>
          <p:cNvSpPr/>
          <p:nvPr/>
        </p:nvSpPr>
        <p:spPr>
          <a:xfrm rot="-360000">
            <a:off x="3686560" y="4158930"/>
            <a:ext cx="678727" cy="1101442"/>
          </a:xfrm>
          <a:custGeom>
            <a:avLst/>
            <a:gdLst/>
            <a:ahLst/>
            <a:cxnLst>
              <a:cxn ang="0">
                <a:pos x="240124" y="-559478"/>
              </a:cxn>
              <a:cxn ang="0">
                <a:pos x="-664751" y="908959"/>
              </a:cxn>
            </a:cxnLst>
            <a:rect l="0" t="0" r="0" b="0"/>
            <a:pathLst>
              <a:path w="884523" h="910100" fill="none">
                <a:moveTo>
                  <a:pt x="234723" y="-346750"/>
                </a:moveTo>
                <a:cubicBezTo>
                  <a:pt x="-33637" y="-19463"/>
                  <a:pt x="-150915" y="563350"/>
                  <a:pt x="-649800" y="563350"/>
                </a:cubicBezTo>
              </a:path>
            </a:pathLst>
          </a:custGeom>
          <a:noFill/>
          <a:ln w="76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5" name="MMConnector"/>
          <p:cNvSpPr/>
          <p:nvPr/>
        </p:nvSpPr>
        <p:spPr>
          <a:xfrm>
            <a:off x="2154065" y="2139419"/>
            <a:ext cx="473918" cy="57156"/>
          </a:xfrm>
          <a:custGeom>
            <a:avLst/>
            <a:gdLst/>
            <a:ahLst/>
            <a:cxnLst>
              <a:cxn ang="0">
                <a:pos x="-12536" y="0"/>
              </a:cxn>
              <a:cxn ang="0">
                <a:pos x="619289" y="0"/>
              </a:cxn>
            </a:cxnLst>
            <a:rect l="0" t="0" r="0" b="0"/>
            <a:pathLst>
              <a:path w="478800" h="7600" fill="none">
                <a:moveTo>
                  <a:pt x="-9500" y="0"/>
                </a:moveTo>
                <a:cubicBezTo>
                  <a:pt x="160424" y="0"/>
                  <a:pt x="314862" y="0"/>
                  <a:pt x="469300" y="0"/>
                </a:cubicBezTo>
              </a:path>
            </a:pathLst>
          </a:custGeom>
          <a:noFill/>
          <a:ln w="76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7" name="SubTopic"/>
          <p:cNvSpPr/>
          <p:nvPr/>
        </p:nvSpPr>
        <p:spPr>
          <a:xfrm>
            <a:off x="319122" y="1576195"/>
            <a:ext cx="1959973" cy="563225"/>
          </a:xfrm>
          <a:custGeom>
            <a:avLst/>
            <a:gdLst>
              <a:gd name="txL" fmla="*/ 0 w 532000"/>
              <a:gd name="txT" fmla="*/ 0 h 186200"/>
              <a:gd name="txR" fmla="*/ 532000 w 532000"/>
              <a:gd name="txB" fmla="*/ 186200 h 186200"/>
            </a:gdLst>
            <a:ahLst/>
            <a:cxnLst/>
            <a:rect l="txL" t="txT" r="txR" b="txB"/>
            <a:pathLst>
              <a:path w="532000" h="186200" stroke="0">
                <a:moveTo>
                  <a:pt x="0" y="0"/>
                </a:moveTo>
                <a:lnTo>
                  <a:pt x="532000" y="0"/>
                </a:lnTo>
                <a:lnTo>
                  <a:pt x="532000" y="186200"/>
                </a:lnTo>
                <a:lnTo>
                  <a:pt x="0" y="186200"/>
                </a:lnTo>
                <a:lnTo>
                  <a:pt x="0" y="0"/>
                </a:lnTo>
                <a:close/>
              </a:path>
              <a:path w="532000" h="186200" fill="none">
                <a:moveTo>
                  <a:pt x="0" y="186200"/>
                </a:moveTo>
                <a:lnTo>
                  <a:pt x="532000" y="186200"/>
                </a:lnTo>
              </a:path>
            </a:pathLst>
          </a:custGeom>
          <a:noFill/>
          <a:ln w="7600" cap="flat" cmpd="sng">
            <a:solidFill>
              <a:srgbClr val="69696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分母中含有未知数的</a:t>
            </a:r>
            <a:endParaRPr lang="zh-CN" altLang="zh-CN" dirty="0">
              <a:solidFill>
                <a:srgbClr val="45454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方程叫做分式方程</a:t>
            </a:r>
            <a:endParaRPr lang="zh-CN" altLang="zh-CN" dirty="0">
              <a:solidFill>
                <a:srgbClr val="45454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SubTopic"/>
          <p:cNvSpPr/>
          <p:nvPr/>
        </p:nvSpPr>
        <p:spPr>
          <a:xfrm>
            <a:off x="219099" y="4329208"/>
            <a:ext cx="1959973" cy="563225"/>
          </a:xfrm>
          <a:custGeom>
            <a:avLst/>
            <a:gdLst>
              <a:gd name="txL" fmla="*/ 0 w 532000"/>
              <a:gd name="txT" fmla="*/ 0 h 186200"/>
              <a:gd name="txR" fmla="*/ 532000 w 532000"/>
              <a:gd name="txB" fmla="*/ 186200 h 186200"/>
            </a:gdLst>
            <a:ahLst/>
            <a:cxnLst/>
            <a:rect l="txL" t="txT" r="txR" b="txB"/>
            <a:pathLst>
              <a:path w="532000" h="186200" stroke="0">
                <a:moveTo>
                  <a:pt x="0" y="0"/>
                </a:moveTo>
                <a:lnTo>
                  <a:pt x="532000" y="0"/>
                </a:lnTo>
                <a:lnTo>
                  <a:pt x="532000" y="186200"/>
                </a:lnTo>
                <a:lnTo>
                  <a:pt x="0" y="186200"/>
                </a:lnTo>
                <a:lnTo>
                  <a:pt x="0" y="0"/>
                </a:lnTo>
                <a:close/>
              </a:path>
              <a:path w="532000" h="186200" fill="none">
                <a:moveTo>
                  <a:pt x="0" y="186200"/>
                </a:moveTo>
                <a:lnTo>
                  <a:pt x="532000" y="186200"/>
                </a:lnTo>
              </a:path>
            </a:pathLst>
          </a:custGeom>
          <a:noFill/>
          <a:ln w="7600" cap="flat" cmpd="sng">
            <a:solidFill>
              <a:srgbClr val="69696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使分式方程最简</a:t>
            </a:r>
            <a:endParaRPr lang="zh-CN" altLang="zh-CN" dirty="0">
              <a:solidFill>
                <a:srgbClr val="45454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公分母为</a:t>
            </a:r>
            <a:r>
              <a:rPr lang="en-US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的根</a:t>
            </a:r>
            <a:endParaRPr lang="zh-CN" altLang="en-US" dirty="0">
              <a:solidFill>
                <a:srgbClr val="45454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MMConnector"/>
          <p:cNvSpPr/>
          <p:nvPr/>
        </p:nvSpPr>
        <p:spPr>
          <a:xfrm>
            <a:off x="2154065" y="4893621"/>
            <a:ext cx="473918" cy="57156"/>
          </a:xfrm>
          <a:custGeom>
            <a:avLst/>
            <a:gdLst/>
            <a:ahLst/>
            <a:cxnLst>
              <a:cxn ang="0">
                <a:pos x="-12536" y="0"/>
              </a:cxn>
              <a:cxn ang="0">
                <a:pos x="619289" y="0"/>
              </a:cxn>
            </a:cxnLst>
            <a:rect l="0" t="0" r="0" b="0"/>
            <a:pathLst>
              <a:path w="478800" h="7600" fill="none">
                <a:moveTo>
                  <a:pt x="-9500" y="0"/>
                </a:moveTo>
                <a:cubicBezTo>
                  <a:pt x="160424" y="0"/>
                  <a:pt x="314862" y="0"/>
                  <a:pt x="469300" y="0"/>
                </a:cubicBezTo>
              </a:path>
            </a:pathLst>
          </a:custGeom>
          <a:noFill/>
          <a:ln w="76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3" name="MainTopic"/>
          <p:cNvSpPr/>
          <p:nvPr/>
        </p:nvSpPr>
        <p:spPr>
          <a:xfrm>
            <a:off x="2408886" y="4667381"/>
            <a:ext cx="845432" cy="297687"/>
          </a:xfrm>
          <a:custGeom>
            <a:avLst/>
            <a:gdLst>
              <a:gd name="txL" fmla="*/ 0 w 1390800"/>
              <a:gd name="txT" fmla="*/ 0 h 281200"/>
              <a:gd name="txR" fmla="*/ 1390800 w 1390800"/>
              <a:gd name="txB" fmla="*/ 281200 h 281200"/>
            </a:gdLst>
            <a:ahLst/>
            <a:cxnLst/>
            <a:rect l="txL" t="txT" r="txR" b="txB"/>
            <a:pathLst>
              <a:path w="1390800" h="281200">
                <a:moveTo>
                  <a:pt x="30400" y="0"/>
                </a:moveTo>
                <a:lnTo>
                  <a:pt x="1360400" y="0"/>
                </a:lnTo>
                <a:cubicBezTo>
                  <a:pt x="1377181" y="0"/>
                  <a:pt x="1390800" y="13619"/>
                  <a:pt x="1390800" y="30400"/>
                </a:cubicBezTo>
                <a:lnTo>
                  <a:pt x="1390800" y="250800"/>
                </a:lnTo>
                <a:cubicBezTo>
                  <a:pt x="1390800" y="267581"/>
                  <a:pt x="1377181" y="281200"/>
                  <a:pt x="1360400" y="281200"/>
                </a:cubicBezTo>
                <a:lnTo>
                  <a:pt x="30400" y="281200"/>
                </a:lnTo>
                <a:cubicBezTo>
                  <a:pt x="13619" y="281200"/>
                  <a:pt x="0" y="267581"/>
                  <a:pt x="0" y="250800"/>
                </a:cubicBezTo>
                <a:lnTo>
                  <a:pt x="0" y="30400"/>
                </a:lnTo>
                <a:cubicBezTo>
                  <a:pt x="0" y="13619"/>
                  <a:pt x="13619" y="0"/>
                  <a:pt x="30400" y="0"/>
                </a:cubicBezTo>
                <a:close/>
              </a:path>
            </a:pathLst>
          </a:custGeom>
          <a:solidFill>
            <a:srgbClr val="EBECF3"/>
          </a:solidFill>
          <a:ln w="7600" cap="flat" cmpd="sng">
            <a:solidFill>
              <a:srgbClr val="EBECF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en-US" sz="2100" dirty="0">
                <a:solidFill>
                  <a:srgbClr val="303030"/>
                </a:solidFill>
                <a:latin typeface="楷体" panose="02010609060101010101" pitchFamily="49" charset="-122"/>
                <a:ea typeface="楷体" panose="02010609060101010101" pitchFamily="49" charset="-122"/>
                <a:hlinkClick r:id="rId1" action="ppaction://hlinksldjump"/>
              </a:rPr>
              <a:t>增根</a:t>
            </a:r>
            <a:endParaRPr lang="zh-CN" altLang="en-US" sz="2100" dirty="0">
              <a:solidFill>
                <a:srgbClr val="30303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5" y="-184"/>
            <a:ext cx="9251885" cy="896954"/>
            <a:chOff x="-71437" y="57150"/>
            <a:chExt cx="9144000" cy="790577"/>
          </a:xfrm>
        </p:grpSpPr>
        <p:pic>
          <p:nvPicPr>
            <p:cNvPr id="52" name="图片 12" descr="2020试题研究版式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2915816" y="101926"/>
              <a:ext cx="2413222" cy="6781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思维导图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109" grpId="0" bldLvl="0" animBg="1"/>
      <p:bldP spid="109" grpId="1" animBg="1"/>
      <p:bldP spid="5" grpId="0" bldLvl="0" animBg="1"/>
      <p:bldP spid="5" grpId="1" animBg="1"/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  <p:bldP spid="3" grpId="0" bldLvl="0" animBg="1"/>
      <p:bldP spid="3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文本框 15"/>
          <p:cNvSpPr txBox="1">
            <a:spLocks noChangeArrowheads="1"/>
          </p:cNvSpPr>
          <p:nvPr/>
        </p:nvSpPr>
        <p:spPr bwMode="auto">
          <a:xfrm>
            <a:off x="2730459" y="1100141"/>
            <a:ext cx="3575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  </a:t>
            </a:r>
            <a:r>
              <a:rPr lang="zh-CN" altLang="en-US" sz="3600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考点特训营</a:t>
            </a:r>
            <a:endParaRPr lang="zh-CN" altLang="en-US" sz="3600" b="1" dirty="0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8436" name="文本框 99"/>
          <p:cNvSpPr txBox="1">
            <a:spLocks noChangeArrowheads="1"/>
          </p:cNvSpPr>
          <p:nvPr/>
        </p:nvSpPr>
        <p:spPr bwMode="auto">
          <a:xfrm>
            <a:off x="512035" y="1905003"/>
            <a:ext cx="8011568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sz="2800" b="1" dirty="0" smtClean="0">
                <a:solidFill>
                  <a:prstClr val="black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能根据具体问题中的数量关系列出方程，体会方程是刻画现实世界数量关系的有效模型；</a:t>
            </a:r>
            <a:endParaRPr lang="zh-CN" altLang="zh-CN" sz="2800" b="1" dirty="0" smtClean="0">
              <a:solidFill>
                <a:prstClr val="black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sz="2800" b="1" dirty="0" smtClean="0">
                <a:solidFill>
                  <a:prstClr val="black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能解可化为一元一次方程的分式方程；</a:t>
            </a:r>
            <a:endParaRPr lang="zh-CN" altLang="zh-CN" sz="2800" b="1" dirty="0" smtClean="0">
              <a:solidFill>
                <a:prstClr val="black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sz="2800" b="1" dirty="0" smtClean="0">
                <a:solidFill>
                  <a:prstClr val="black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能根据具体问题的实际意义，检验方程的解是否合理．</a:t>
            </a:r>
            <a:endParaRPr lang="zh-CN" altLang="en-US" sz="2000" dirty="0" smtClean="0">
              <a:solidFill>
                <a:prstClr val="black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" y="-184"/>
            <a:ext cx="9251885" cy="896954"/>
            <a:chOff x="-71437" y="57150"/>
            <a:chExt cx="9144000" cy="790577"/>
          </a:xfrm>
        </p:grpSpPr>
        <p:pic>
          <p:nvPicPr>
            <p:cNvPr id="6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915816" y="101926"/>
              <a:ext cx="2413222" cy="6781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prstClr val="white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课标要求</a:t>
              </a:r>
              <a:endParaRPr lang="zh-CN" altLang="en-US" sz="4400" dirty="0">
                <a:solidFill>
                  <a:prstClr val="white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Box 10"/>
          <p:cNvSpPr txBox="1">
            <a:spLocks noChangeArrowheads="1"/>
          </p:cNvSpPr>
          <p:nvPr/>
        </p:nvSpPr>
        <p:spPr bwMode="auto">
          <a:xfrm>
            <a:off x="6929438" y="6410325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395288" y="173038"/>
            <a:ext cx="35798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 smtClean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800" b="1" smtClean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 </a:t>
            </a:r>
            <a:r>
              <a:rPr lang="zh-CN" altLang="en-US" sz="2800" b="1" smtClean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考点随堂练</a:t>
            </a:r>
            <a:endParaRPr lang="zh-CN" altLang="en-US" sz="2800" b="1" smtClean="0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2413" y="1557338"/>
            <a:ext cx="42608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2667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考点</a:t>
            </a:r>
            <a:r>
              <a:rPr lang="en-US" altLang="zh-CN" sz="240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分式方程及相关概念</a:t>
            </a:r>
            <a:endParaRPr lang="zh-CN" altLang="en-US" sz="2400" smtClean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4566" name="Picture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2492375"/>
            <a:ext cx="8124825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4567" name="Object 7"/>
          <p:cNvGraphicFramePr>
            <a:graphicFrameLocks noChangeAspect="1"/>
          </p:cNvGraphicFramePr>
          <p:nvPr/>
        </p:nvGraphicFramePr>
        <p:xfrm>
          <a:off x="3497263" y="2638425"/>
          <a:ext cx="21542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文档" r:id="rId2" imgW="2185670" imgH="868680" progId="Word.Document.8">
                  <p:embed/>
                </p:oleObj>
              </mc:Choice>
              <mc:Fallback>
                <p:oleObj name="文档" r:id="rId2" imgW="2185670" imgH="868680" progId="Word.Document.8">
                  <p:embed/>
                  <p:pic>
                    <p:nvPicPr>
                      <p:cNvPr id="0" name="图片 297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2638425"/>
                        <a:ext cx="21542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12" descr="2020试题研究版式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04" y="40"/>
            <a:ext cx="9144000" cy="8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4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ldLvl="0" animBg="1"/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769750" y="3928913"/>
            <a:ext cx="641814" cy="9233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检验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20485" name="文本框 99"/>
          <p:cNvSpPr txBox="1"/>
          <p:nvPr/>
        </p:nvSpPr>
        <p:spPr>
          <a:xfrm>
            <a:off x="269109" y="3695729"/>
            <a:ext cx="625144" cy="9233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解法</a:t>
            </a:r>
            <a:endParaRPr lang="zh-CN" altLang="zh-CN" b="1" dirty="0">
              <a:latin typeface="Calibri" panose="020F0502020204030204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840670" y="2459732"/>
            <a:ext cx="128601" cy="2993543"/>
          </a:xfrm>
          <a:prstGeom prst="leftBrace">
            <a:avLst>
              <a:gd name="adj1" fmla="val 41592"/>
              <a:gd name="adj2" fmla="val 5195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488" name="文本框 3"/>
          <p:cNvSpPr txBox="1"/>
          <p:nvPr/>
        </p:nvSpPr>
        <p:spPr>
          <a:xfrm>
            <a:off x="969010" y="2488565"/>
            <a:ext cx="4418330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solidFill>
                  <a:srgbClr val="0000FF"/>
                </a:solidFill>
                <a:latin typeface="Calibri" panose="020F0502020204030204" pitchFamily="34" charset="0"/>
              </a:rPr>
              <a:t>基本思路</a:t>
            </a:r>
            <a:r>
              <a:rPr lang="zh-CN" altLang="zh-CN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：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20489" name="文本框 4"/>
          <p:cNvSpPr txBox="1"/>
          <p:nvPr/>
        </p:nvSpPr>
        <p:spPr>
          <a:xfrm>
            <a:off x="840445" y="3078920"/>
            <a:ext cx="7648181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b="1" dirty="0">
                <a:solidFill>
                  <a:srgbClr val="0000FF"/>
                </a:solidFill>
                <a:latin typeface="Calibri" panose="020F0502020204030204" pitchFamily="34" charset="0"/>
              </a:rPr>
              <a:t>一般步骤</a:t>
            </a:r>
            <a:r>
              <a:rPr lang="zh-CN" altLang="zh-CN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：</a:t>
            </a:r>
            <a:r>
              <a:rPr lang="zh-CN" altLang="zh-CN" b="1" dirty="0" smtClean="0">
                <a:latin typeface="Calibri" panose="020F0502020204030204" pitchFamily="34" charset="0"/>
              </a:rPr>
              <a:t>分式方程                       整式方程                             </a:t>
            </a:r>
            <a:r>
              <a:rPr lang="en-US" altLang="zh-CN" b="1" i="1" dirty="0" smtClean="0">
                <a:latin typeface="Times New Roman" panose="02020603050405020304" pitchFamily="18" charset="0"/>
              </a:rPr>
              <a:t>x</a:t>
            </a:r>
            <a:r>
              <a:rPr lang="zh-CN" altLang="zh-CN" b="1" dirty="0" smtClean="0">
                <a:latin typeface="Calibri" panose="020F0502020204030204" pitchFamily="34" charset="0"/>
              </a:rPr>
              <a:t>＝</a:t>
            </a:r>
            <a:r>
              <a:rPr lang="zh-CN" altLang="zh-CN" b="1" i="1" dirty="0" smtClean="0">
                <a:latin typeface="Times New Roman" panose="02020603050405020304" pitchFamily="18" charset="0"/>
              </a:rPr>
              <a:t>a</a:t>
            </a:r>
            <a:r>
              <a:rPr lang="zh-CN" altLang="zh-CN" b="1" u="sng" dirty="0" smtClean="0">
                <a:latin typeface="Calibri" panose="020F0502020204030204" pitchFamily="34" charset="0"/>
              </a:rPr>
              <a:t>　　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graphicFrame>
        <p:nvGraphicFramePr>
          <p:cNvPr id="20490" name="对象 5"/>
          <p:cNvGraphicFramePr>
            <a:graphicFrameLocks noChangeAspect="1"/>
          </p:cNvGraphicFramePr>
          <p:nvPr/>
        </p:nvGraphicFramePr>
        <p:xfrm>
          <a:off x="3124525" y="2971752"/>
          <a:ext cx="1363408" cy="40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3" name="" r:id="rId1" imgW="736600" imgH="241300" progId="Equation.DSMT4">
                  <p:embed/>
                </p:oleObj>
              </mc:Choice>
              <mc:Fallback>
                <p:oleObj name="" r:id="rId1" imgW="736600" imgH="2413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24525" y="2971752"/>
                        <a:ext cx="1363408" cy="4060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2" name="对象 10"/>
          <p:cNvGraphicFramePr>
            <a:graphicFrameLocks noChangeAspect="1"/>
          </p:cNvGraphicFramePr>
          <p:nvPr/>
        </p:nvGraphicFramePr>
        <p:xfrm>
          <a:off x="5388141" y="2971752"/>
          <a:ext cx="1833754" cy="40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4" name="" r:id="rId3" imgW="990600" imgH="241300" progId="Equation.DSMT4">
                  <p:embed/>
                </p:oleObj>
              </mc:Choice>
              <mc:Fallback>
                <p:oleObj name="" r:id="rId3" imgW="990600" imgH="2413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88141" y="2971752"/>
                        <a:ext cx="1833754" cy="4060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左大括号 18"/>
          <p:cNvSpPr/>
          <p:nvPr/>
        </p:nvSpPr>
        <p:spPr>
          <a:xfrm>
            <a:off x="2269701" y="3928926"/>
            <a:ext cx="207190" cy="988322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0495" name="对象 19"/>
          <p:cNvGraphicFramePr>
            <a:graphicFrameLocks noChangeAspect="1"/>
          </p:cNvGraphicFramePr>
          <p:nvPr/>
        </p:nvGraphicFramePr>
        <p:xfrm>
          <a:off x="2876697" y="3840651"/>
          <a:ext cx="2048088" cy="378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6" name="" r:id="rId5" imgW="1181100" imgH="241300" progId="Equation.DSMT4">
                  <p:embed/>
                </p:oleObj>
              </mc:Choice>
              <mc:Fallback>
                <p:oleObj name="" r:id="rId5" imgW="1181100" imgH="2413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6697" y="3840651"/>
                        <a:ext cx="2048088" cy="37865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6" name="文本框 24"/>
          <p:cNvSpPr txBox="1"/>
          <p:nvPr/>
        </p:nvSpPr>
        <p:spPr>
          <a:xfrm>
            <a:off x="5119371" y="3840480"/>
            <a:ext cx="1804035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sz="1800" b="1" dirty="0">
                <a:latin typeface="Calibri" panose="020F0502020204030204" pitchFamily="34" charset="0"/>
              </a:rPr>
              <a:t>分式方程无解</a:t>
            </a:r>
            <a:endParaRPr lang="zh-CN" altLang="zh-CN" sz="1800" b="1" dirty="0">
              <a:latin typeface="Calibri" panose="020F0502020204030204" pitchFamily="34" charset="0"/>
            </a:endParaRPr>
          </a:p>
        </p:txBody>
      </p:sp>
      <p:graphicFrame>
        <p:nvGraphicFramePr>
          <p:cNvPr id="20497" name="对象 25"/>
          <p:cNvGraphicFramePr>
            <a:graphicFrameLocks noChangeAspect="1"/>
          </p:cNvGraphicFramePr>
          <p:nvPr/>
        </p:nvGraphicFramePr>
        <p:xfrm>
          <a:off x="2681753" y="4681714"/>
          <a:ext cx="2437463" cy="404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7" name="" r:id="rId7" imgW="1308100" imgH="241300" progId="Equation.DSMT4">
                  <p:embed/>
                </p:oleObj>
              </mc:Choice>
              <mc:Fallback>
                <p:oleObj name="" r:id="rId7" imgW="1308100" imgH="2413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81753" y="4681714"/>
                        <a:ext cx="2437463" cy="4048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8" name="文本框 27"/>
          <p:cNvSpPr txBox="1"/>
          <p:nvPr/>
        </p:nvSpPr>
        <p:spPr>
          <a:xfrm>
            <a:off x="5243195" y="4607560"/>
            <a:ext cx="2793365" cy="553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zh-CN" altLang="zh-CN" b="1" dirty="0">
                <a:latin typeface="Calibri" panose="020F0502020204030204" pitchFamily="34" charset="0"/>
              </a:rPr>
              <a:t>＝</a:t>
            </a:r>
            <a:r>
              <a:rPr lang="en-US" altLang="zh-CN" b="1" i="1" dirty="0">
                <a:latin typeface="Times New Roman" panose="02020603050405020304" pitchFamily="18" charset="0"/>
              </a:rPr>
              <a:t>a</a:t>
            </a:r>
            <a:r>
              <a:rPr lang="zh-CN" altLang="zh-CN" b="1" dirty="0">
                <a:latin typeface="Calibri" panose="020F0502020204030204" pitchFamily="34" charset="0"/>
              </a:rPr>
              <a:t>是分式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zh-CN" b="1" dirty="0">
                <a:latin typeface="Calibri" panose="020F0502020204030204" pitchFamily="34" charset="0"/>
              </a:rPr>
              <a:t>方程的解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pic>
        <p:nvPicPr>
          <p:cNvPr id="7" name="图片 12" descr="2020试题研究版式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04" y="40"/>
            <a:ext cx="9144000" cy="8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/>
          <p:nvPr/>
        </p:nvSpPr>
        <p:spPr>
          <a:xfrm>
            <a:off x="2908935" y="4572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考点精讲</a:t>
            </a:r>
            <a:endParaRPr lang="zh-CN" altLang="en-US" sz="4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2083" y="1126809"/>
            <a:ext cx="3685624" cy="54117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66700" algn="l">
              <a:lnSpc>
                <a:spcPts val="3500"/>
              </a:lnSpc>
            </a:pP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</a:t>
            </a: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分式方程的解法</a:t>
            </a:r>
            <a:endParaRPr lang="zh-CN" altLang="en-US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11760" y="2459732"/>
            <a:ext cx="37853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b="1" dirty="0">
                <a:solidFill>
                  <a:prstClr val="black"/>
                </a:solidFill>
                <a:latin typeface="Calibri" panose="020F0502020204030204" pitchFamily="34" charset="0"/>
              </a:rPr>
              <a:t>将分式方程化为整式方程</a:t>
            </a:r>
            <a:endParaRPr lang="zh-CN" altLang="en-US" sz="135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052736"/>
            <a:ext cx="9568423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12" descr="2020试题研究版式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04" y="40"/>
            <a:ext cx="9144000" cy="8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2908935" y="45721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直击天津中考</a:t>
            </a:r>
            <a:endParaRPr lang="zh-CN" altLang="en-US" sz="4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67103" y="3068962"/>
                <a:ext cx="3458832" cy="30008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 smtClean="0">
                    <a:solidFill>
                      <a:srgbClr val="0000FF"/>
                    </a:solidFill>
                  </a:rPr>
                  <a:t>解：去分母得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𝟐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𝟑</m:t>
                    </m:r>
                    <m:d>
                      <m:dPr>
                        <m:ctrlP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𝟑</m:t>
                        </m:r>
                      </m:e>
                    </m:d>
                  </m:oMath>
                </a14:m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b="1" dirty="0" smtClean="0">
                    <a:solidFill>
                      <a:srgbClr val="0000FF"/>
                    </a:solidFill>
                  </a:rPr>
                  <a:t>         </a:t>
                </a:r>
                <a:r>
                  <a:rPr lang="zh-CN" altLang="en-US" b="1" dirty="0" smtClean="0">
                    <a:solidFill>
                      <a:srgbClr val="0000FF"/>
                    </a:solidFill>
                  </a:rPr>
                  <a:t>去括号得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𝟐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𝟑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−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𝟗</m:t>
                    </m:r>
                  </m:oMath>
                </a14:m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b="1" dirty="0" smtClean="0">
                    <a:solidFill>
                      <a:srgbClr val="0000FF"/>
                    </a:solidFill>
                  </a:rPr>
                  <a:t>         </a:t>
                </a:r>
                <a:r>
                  <a:rPr lang="zh-CN" altLang="en-US" b="1" dirty="0" smtClean="0">
                    <a:solidFill>
                      <a:srgbClr val="0000FF"/>
                    </a:solidFill>
                  </a:rPr>
                  <a:t>移项得    </a:t>
                </a:r>
                <a:r>
                  <a:rPr lang="en-US" altLang="zh-CN" b="1" dirty="0" smtClean="0">
                    <a:solidFill>
                      <a:srgbClr val="0000FF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−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𝟑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=−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𝟗</m:t>
                    </m:r>
                  </m:oMath>
                </a14:m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b="1" dirty="0" smtClean="0">
                    <a:solidFill>
                      <a:srgbClr val="0000FF"/>
                    </a:solidFill>
                  </a:rPr>
                  <a:t>        </a:t>
                </a:r>
                <a:r>
                  <a:rPr lang="zh-CN" altLang="en-US" b="1" dirty="0" smtClean="0">
                    <a:solidFill>
                      <a:srgbClr val="0000FF"/>
                    </a:solidFill>
                  </a:rPr>
                  <a:t>合并同类项得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−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=−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𝟗</m:t>
                    </m:r>
                  </m:oMath>
                </a14:m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b="1" dirty="0" smtClean="0">
                    <a:solidFill>
                      <a:srgbClr val="0000FF"/>
                    </a:solidFill>
                  </a:rPr>
                  <a:t>        </a:t>
                </a:r>
                <a:r>
                  <a:rPr lang="zh-CN" altLang="en-US" b="1" dirty="0" smtClean="0">
                    <a:solidFill>
                      <a:srgbClr val="0000FF"/>
                    </a:solidFill>
                  </a:rPr>
                  <a:t>系数化为</a:t>
                </a:r>
                <a:r>
                  <a:rPr lang="en-US" altLang="zh-CN" b="1" dirty="0" smtClean="0">
                    <a:solidFill>
                      <a:srgbClr val="0000FF"/>
                    </a:solidFill>
                  </a:rPr>
                  <a:t>1</a:t>
                </a:r>
                <a:r>
                  <a:rPr lang="zh-CN" altLang="en-US" b="1" dirty="0" smtClean="0">
                    <a:solidFill>
                      <a:srgbClr val="0000FF"/>
                    </a:solidFill>
                  </a:rPr>
                  <a:t>得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𝟗</m:t>
                    </m:r>
                  </m:oMath>
                </a14:m>
                <a:endParaRPr lang="en-US" altLang="zh-CN" b="1" dirty="0" smtClean="0">
                  <a:solidFill>
                    <a:srgbClr val="0000FF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 smtClean="0">
                    <a:solidFill>
                      <a:srgbClr val="0000FF"/>
                    </a:solidFill>
                  </a:rPr>
                  <a:t>检验：当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𝟗</m:t>
                    </m:r>
                    <m:r>
                      <a:rPr lang="zh-CN" altLang="en-US" b="1" i="1" smtClean="0">
                        <a:solidFill>
                          <a:srgbClr val="0000FF"/>
                        </a:solidFill>
                        <a:latin typeface="Cambria Math"/>
                      </a:rPr>
                      <m:t>时，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d>
                      <m:dPr>
                        <m:ctrlP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𝟑</m:t>
                        </m:r>
                      </m:e>
                    </m:d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altLang="zh-CN" b="1" dirty="0" smtClean="0">
                  <a:solidFill>
                    <a:srgbClr val="0000FF"/>
                  </a:solidFill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 smtClean="0">
                    <a:solidFill>
                      <a:srgbClr val="0000FF"/>
                    </a:solidFill>
                  </a:rPr>
                  <a:t>所以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𝟗</m:t>
                    </m:r>
                    <m:r>
                      <a:rPr lang="zh-CN" altLang="en-US" b="1" i="1" smtClean="0">
                        <a:solidFill>
                          <a:srgbClr val="0000FF"/>
                        </a:solidFill>
                        <a:latin typeface="Cambria Math"/>
                      </a:rPr>
                      <m:t>是</m:t>
                    </m:r>
                    <m:r>
                      <a:rPr lang="zh-CN" altLang="en-US" b="1" i="1">
                        <a:solidFill>
                          <a:srgbClr val="0000FF"/>
                        </a:solidFill>
                        <a:latin typeface="Cambria Math"/>
                      </a:rPr>
                      <m:t>分式方程</m:t>
                    </m:r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/>
                      </a:rPr>
                      <m:t> </m:t>
                    </m:r>
                    <m:r>
                      <a:rPr lang="zh-CN" altLang="en-US" b="1" i="1">
                        <a:solidFill>
                          <a:srgbClr val="0000FF"/>
                        </a:solidFill>
                        <a:latin typeface="Cambria Math"/>
                      </a:rPr>
                      <m:t>的解</m:t>
                    </m:r>
                  </m:oMath>
                </a14:m>
                <a:endParaRPr lang="zh-CN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03" y="3068962"/>
                <a:ext cx="3458832" cy="3000821"/>
              </a:xfrm>
              <a:prstGeom prst="rect">
                <a:avLst/>
              </a:prstGeom>
              <a:blipFill rotWithShape="1">
                <a:blip r:embed="rId3"/>
                <a:stretch>
                  <a:fillRect l="-14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Box 10"/>
          <p:cNvSpPr txBox="1">
            <a:spLocks noChangeArrowheads="1"/>
          </p:cNvSpPr>
          <p:nvPr/>
        </p:nvSpPr>
        <p:spPr bwMode="auto">
          <a:xfrm>
            <a:off x="6929438" y="6410325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9683" name="Text Box 3"/>
          <p:cNvSpPr txBox="1">
            <a:spLocks noChangeArrowheads="1"/>
          </p:cNvSpPr>
          <p:nvPr/>
        </p:nvSpPr>
        <p:spPr bwMode="auto">
          <a:xfrm>
            <a:off x="395288" y="173038"/>
            <a:ext cx="3562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考点随堂练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2413" y="981075"/>
            <a:ext cx="37274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2667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00"/>
              </a:lnSpc>
            </a:pPr>
            <a:r>
              <a:rPr lang="zh-CN" altLang="en-US" sz="240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考点</a:t>
            </a:r>
            <a:r>
              <a:rPr lang="en-US" altLang="zh-CN" sz="240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分式方程的应用</a:t>
            </a:r>
            <a:r>
              <a:rPr lang="en-US" altLang="zh-CN" sz="240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9685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60" y="2359457"/>
            <a:ext cx="80676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12" descr="2020试题研究版式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04" y="40"/>
            <a:ext cx="9144000" cy="8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Box 10"/>
          <p:cNvSpPr txBox="1">
            <a:spLocks noChangeArrowheads="1"/>
          </p:cNvSpPr>
          <p:nvPr/>
        </p:nvSpPr>
        <p:spPr bwMode="auto">
          <a:xfrm>
            <a:off x="6929438" y="6410325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0707" name="Text Box 3"/>
          <p:cNvSpPr txBox="1">
            <a:spLocks noChangeArrowheads="1"/>
          </p:cNvSpPr>
          <p:nvPr/>
        </p:nvSpPr>
        <p:spPr bwMode="auto">
          <a:xfrm>
            <a:off x="395288" y="173038"/>
            <a:ext cx="3562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考点随堂练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00708" name="Object 4"/>
          <p:cNvGraphicFramePr>
            <a:graphicFrameLocks noChangeAspect="1"/>
          </p:cNvGraphicFramePr>
          <p:nvPr/>
        </p:nvGraphicFramePr>
        <p:xfrm>
          <a:off x="962025" y="1844675"/>
          <a:ext cx="6915150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" name="Document" r:id="rId1" imgW="7208520" imgH="1633855" progId="Word.Document.8">
                  <p:embed/>
                </p:oleObj>
              </mc:Choice>
              <mc:Fallback>
                <p:oleObj name="Document" r:id="rId1" imgW="7208520" imgH="1633855" progId="Word.Document.8">
                  <p:embed/>
                  <p:pic>
                    <p:nvPicPr>
                      <p:cNvPr id="0" name="图片 307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" y="1844675"/>
                        <a:ext cx="6915150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09" name="Object 5"/>
          <p:cNvGraphicFramePr>
            <a:graphicFrameLocks noChangeAspect="1"/>
          </p:cNvGraphicFramePr>
          <p:nvPr/>
        </p:nvGraphicFramePr>
        <p:xfrm>
          <a:off x="903288" y="3933825"/>
          <a:ext cx="7285037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3" name="Document" r:id="rId3" imgW="7377430" imgH="1420495" progId="Word.Document.8">
                  <p:embed/>
                </p:oleObj>
              </mc:Choice>
              <mc:Fallback>
                <p:oleObj name="Document" r:id="rId3" imgW="7377430" imgH="1420495" progId="Word.Document.8">
                  <p:embed/>
                  <p:pic>
                    <p:nvPicPr>
                      <p:cNvPr id="0" name="图片 307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3933825"/>
                        <a:ext cx="7285037" cy="140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0" name="Object 6"/>
          <p:cNvGraphicFramePr>
            <a:graphicFrameLocks noChangeAspect="1"/>
          </p:cNvGraphicFramePr>
          <p:nvPr/>
        </p:nvGraphicFramePr>
        <p:xfrm>
          <a:off x="5724128" y="2564904"/>
          <a:ext cx="20923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4" name="文档" r:id="rId5" imgW="2124075" imgH="793115" progId="Word.Document.8">
                  <p:embed/>
                </p:oleObj>
              </mc:Choice>
              <mc:Fallback>
                <p:oleObj name="文档" r:id="rId5" imgW="2124075" imgH="793115" progId="Word.Document.8">
                  <p:embed/>
                  <p:pic>
                    <p:nvPicPr>
                      <p:cNvPr id="0" name="图片 307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564904"/>
                        <a:ext cx="209232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12" descr="2020试题研究版式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931"/>
            <a:ext cx="9144000" cy="8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/>
          <p:nvPr/>
        </p:nvSpPr>
        <p:spPr>
          <a:xfrm>
            <a:off x="228600" y="234950"/>
            <a:ext cx="4056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┃ 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实数的有关概念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4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" y="2"/>
            <a:ext cx="9144000" cy="79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7" y="18705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中考复习专题</a:t>
            </a:r>
            <a:endParaRPr lang="zh-CN" altLang="en-US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409" y="2060848"/>
            <a:ext cx="8591872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不等式（组）及其应用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2282414" y="4077072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教材链接：七（下）第九章不等式与不等式组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inIdea"/>
          <p:cNvSpPr/>
          <p:nvPr/>
        </p:nvSpPr>
        <p:spPr>
          <a:xfrm>
            <a:off x="3619877" y="3122980"/>
            <a:ext cx="770415" cy="1422945"/>
          </a:xfrm>
          <a:custGeom>
            <a:avLst/>
            <a:gdLst>
              <a:gd name="txL" fmla="*/ 0 w 1938300"/>
              <a:gd name="txT" fmla="*/ 0 h 404700"/>
              <a:gd name="txR" fmla="*/ 1938300 w 1938300"/>
              <a:gd name="txB" fmla="*/ 404700 h 404700"/>
            </a:gdLst>
            <a:ahLst/>
            <a:cxnLst/>
            <a:rect l="txL" t="txT" r="txR" b="txB"/>
            <a:pathLst>
              <a:path w="1938300" h="404700">
                <a:moveTo>
                  <a:pt x="28400" y="0"/>
                </a:moveTo>
                <a:lnTo>
                  <a:pt x="1909900" y="0"/>
                </a:lnTo>
                <a:cubicBezTo>
                  <a:pt x="1925577" y="0"/>
                  <a:pt x="1938300" y="12723"/>
                  <a:pt x="1938300" y="28400"/>
                </a:cubicBezTo>
                <a:lnTo>
                  <a:pt x="1938300" y="376300"/>
                </a:lnTo>
                <a:cubicBezTo>
                  <a:pt x="1938300" y="391977"/>
                  <a:pt x="1925577" y="404700"/>
                  <a:pt x="1909900" y="404700"/>
                </a:cubicBezTo>
                <a:lnTo>
                  <a:pt x="28400" y="404700"/>
                </a:lnTo>
                <a:cubicBezTo>
                  <a:pt x="12723" y="404700"/>
                  <a:pt x="0" y="391977"/>
                  <a:pt x="0" y="376300"/>
                </a:cubicBezTo>
                <a:lnTo>
                  <a:pt x="0" y="28400"/>
                </a:lnTo>
                <a:cubicBezTo>
                  <a:pt x="0" y="12723"/>
                  <a:pt x="12723" y="0"/>
                  <a:pt x="28400" y="0"/>
                </a:cubicBezTo>
                <a:close/>
              </a:path>
            </a:pathLst>
          </a:custGeom>
          <a:solidFill>
            <a:srgbClr val="435FBC"/>
          </a:solidFill>
          <a:ln w="21300" cap="flat" cmpd="sng">
            <a:solidFill>
              <a:srgbClr val="435FBC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zh-CN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一元一</a:t>
            </a:r>
            <a:endParaRPr lang="zh-CN" altLang="zh-CN" dirty="0">
              <a:solidFill>
                <a:srgbClr val="FFFF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次不等</a:t>
            </a:r>
            <a:endParaRPr lang="zh-CN" altLang="zh-CN" dirty="0">
              <a:solidFill>
                <a:srgbClr val="FFFF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式</a:t>
            </a:r>
            <a:r>
              <a:rPr lang="en-US" altLang="zh-CN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组</a:t>
            </a:r>
            <a:r>
              <a:rPr lang="en-US" altLang="zh-CN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en-US" altLang="zh-CN" dirty="0">
              <a:solidFill>
                <a:srgbClr val="FFFF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及其应</a:t>
            </a:r>
            <a:endParaRPr lang="zh-CN" altLang="en-US" dirty="0">
              <a:solidFill>
                <a:srgbClr val="FFFF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用</a:t>
            </a:r>
            <a:endParaRPr lang="zh-CN" altLang="en-US" dirty="0">
              <a:solidFill>
                <a:srgbClr val="FFFF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999726" y="1892936"/>
            <a:ext cx="2626792" cy="2255279"/>
            <a:chOff x="7381" y="3191"/>
            <a:chExt cx="5517" cy="4736"/>
          </a:xfrm>
        </p:grpSpPr>
        <p:sp>
          <p:nvSpPr>
            <p:cNvPr id="16422" name="MMConnector"/>
            <p:cNvSpPr/>
            <p:nvPr/>
          </p:nvSpPr>
          <p:spPr>
            <a:xfrm>
              <a:off x="7381" y="6833"/>
              <a:ext cx="1315" cy="1094"/>
            </a:xfrm>
            <a:custGeom>
              <a:avLst/>
              <a:gdLst/>
              <a:ahLst/>
              <a:cxnLst>
                <a:cxn ang="0">
                  <a:pos x="767" y="-1074"/>
                </a:cxn>
                <a:cxn ang="0">
                  <a:pos x="2082" y="-2168"/>
                </a:cxn>
              </a:cxnLst>
              <a:rect l="0" t="0" r="0" b="0"/>
              <a:pathLst>
                <a:path w="447300" h="62712" fill="none">
                  <a:moveTo>
                    <a:pt x="260925" y="-61538"/>
                  </a:moveTo>
                  <a:cubicBezTo>
                    <a:pt x="402403" y="-97493"/>
                    <a:pt x="546390" y="-124250"/>
                    <a:pt x="708225" y="-124250"/>
                  </a:cubicBezTo>
                </a:path>
              </a:pathLst>
            </a:custGeom>
            <a:noFill/>
            <a:ln w="71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23" name="MainTopic"/>
            <p:cNvSpPr/>
            <p:nvPr/>
          </p:nvSpPr>
          <p:spPr>
            <a:xfrm>
              <a:off x="9487" y="3191"/>
              <a:ext cx="3411" cy="1963"/>
            </a:xfrm>
            <a:custGeom>
              <a:avLst/>
              <a:gdLst>
                <a:gd name="txL" fmla="*/ 0 w 2321700"/>
                <a:gd name="txT" fmla="*/ 0 h 262700"/>
                <a:gd name="txR" fmla="*/ 2321700 w 2321700"/>
                <a:gd name="txB" fmla="*/ 262700 h 262700"/>
              </a:gdLst>
              <a:ahLst/>
              <a:cxnLst/>
              <a:rect l="txL" t="txT" r="txR" b="txB"/>
              <a:pathLst>
                <a:path w="2321700" h="262700">
                  <a:moveTo>
                    <a:pt x="28400" y="0"/>
                  </a:moveTo>
                  <a:lnTo>
                    <a:pt x="2293300" y="0"/>
                  </a:lnTo>
                  <a:cubicBezTo>
                    <a:pt x="2308977" y="0"/>
                    <a:pt x="2321700" y="12723"/>
                    <a:pt x="2321700" y="28400"/>
                  </a:cubicBezTo>
                  <a:lnTo>
                    <a:pt x="2321700" y="234300"/>
                  </a:lnTo>
                  <a:cubicBezTo>
                    <a:pt x="2321700" y="249977"/>
                    <a:pt x="2308977" y="262700"/>
                    <a:pt x="2293300" y="262700"/>
                  </a:cubicBezTo>
                  <a:lnTo>
                    <a:pt x="28400" y="262700"/>
                  </a:lnTo>
                  <a:cubicBezTo>
                    <a:pt x="12723" y="262700"/>
                    <a:pt x="0" y="249977"/>
                    <a:pt x="0" y="234300"/>
                  </a:cubicBezTo>
                  <a:lnTo>
                    <a:pt x="0" y="28400"/>
                  </a:lnTo>
                  <a:cubicBezTo>
                    <a:pt x="0" y="12723"/>
                    <a:pt x="12723" y="0"/>
                    <a:pt x="28400" y="0"/>
                  </a:cubicBezTo>
                  <a:close/>
                </a:path>
              </a:pathLst>
            </a:custGeom>
            <a:solidFill>
              <a:srgbClr val="EBECF3"/>
            </a:solidFill>
            <a:ln w="7100" cap="flat" cmpd="sng">
              <a:solidFill>
                <a:srgbClr val="EBEC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4" anchor="ctr"/>
            <a:lstStyle/>
            <a:p>
              <a:pPr algn="ctr" eaLnBrk="1" hangingPunct="1"/>
              <a:r>
                <a:rPr lang="zh-CN" altLang="zh-CN" dirty="0">
                  <a:solidFill>
                    <a:srgbClr val="30303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1" action="ppaction://hlinksldjump"/>
                </a:rPr>
                <a:t>一元一次不等</a:t>
              </a:r>
              <a:endPara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30303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1" action="ppaction://hlinksldjump"/>
                </a:rPr>
                <a:t>式组的解法</a:t>
              </a:r>
              <a:endPara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30303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1" action="ppaction://hlinksldjump"/>
                </a:rPr>
                <a:t>及解集表示</a:t>
              </a:r>
              <a:endPara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44403" y="1633350"/>
            <a:ext cx="1024044" cy="871628"/>
            <a:chOff x="15568" y="4871"/>
            <a:chExt cx="2151" cy="1830"/>
          </a:xfrm>
        </p:grpSpPr>
        <p:sp>
          <p:nvSpPr>
            <p:cNvPr id="16420" name="MMConnector"/>
            <p:cNvSpPr/>
            <p:nvPr/>
          </p:nvSpPr>
          <p:spPr>
            <a:xfrm>
              <a:off x="15568" y="5885"/>
              <a:ext cx="400" cy="816"/>
            </a:xfrm>
            <a:custGeom>
              <a:avLst/>
              <a:gdLst/>
              <a:ahLst/>
              <a:cxnLst>
                <a:cxn ang="0">
                  <a:pos x="-200" y="408"/>
                </a:cxn>
                <a:cxn ang="0">
                  <a:pos x="200" y="-408"/>
                </a:cxn>
              </a:cxnLst>
              <a:rect l="0" t="0" r="0" b="0"/>
              <a:pathLst>
                <a:path w="191700" h="110050" fill="none">
                  <a:moveTo>
                    <a:pt x="-95850" y="55025"/>
                  </a:moveTo>
                  <a:cubicBezTo>
                    <a:pt x="-6315" y="55025"/>
                    <a:pt x="8344" y="-55025"/>
                    <a:pt x="95850" y="-55025"/>
                  </a:cubicBezTo>
                </a:path>
              </a:pathLst>
            </a:custGeom>
            <a:noFill/>
            <a:ln w="71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21" name="SubTopic"/>
            <p:cNvSpPr/>
            <p:nvPr/>
          </p:nvSpPr>
          <p:spPr>
            <a:xfrm>
              <a:off x="15768" y="4871"/>
              <a:ext cx="1951" cy="605"/>
            </a:xfrm>
            <a:custGeom>
              <a:avLst/>
              <a:gdLst>
                <a:gd name="txL" fmla="*/ 0 w 312400"/>
                <a:gd name="txT" fmla="*/ 0 h 173950"/>
                <a:gd name="txR" fmla="*/ 312400 w 312400"/>
                <a:gd name="txB" fmla="*/ 173950 h 173950"/>
              </a:gdLst>
              <a:ahLst/>
              <a:cxnLst/>
              <a:rect l="txL" t="txT" r="txR" b="txB"/>
              <a:pathLst>
                <a:path w="312400" h="173950" stroke="0">
                  <a:moveTo>
                    <a:pt x="0" y="0"/>
                  </a:moveTo>
                  <a:lnTo>
                    <a:pt x="312400" y="0"/>
                  </a:lnTo>
                  <a:lnTo>
                    <a:pt x="312400" y="173950"/>
                  </a:lnTo>
                  <a:lnTo>
                    <a:pt x="0" y="173950"/>
                  </a:lnTo>
                  <a:lnTo>
                    <a:pt x="0" y="0"/>
                  </a:lnTo>
                  <a:close/>
                </a:path>
                <a:path w="312400" h="173950" fill="none">
                  <a:moveTo>
                    <a:pt x="0" y="173950"/>
                  </a:moveTo>
                  <a:lnTo>
                    <a:pt x="312400" y="173950"/>
                  </a:lnTo>
                </a:path>
              </a:pathLst>
            </a:custGeom>
            <a:noFill/>
            <a:ln w="71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4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解法</a:t>
              </a:r>
              <a:endParaRPr lang="zh-CN" altLang="zh-CN" dirty="0">
                <a:solidFill>
                  <a:srgbClr val="454545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44404" y="2084645"/>
            <a:ext cx="1069293" cy="808518"/>
            <a:chOff x="15568" y="5819"/>
            <a:chExt cx="2246" cy="1698"/>
          </a:xfrm>
        </p:grpSpPr>
        <p:sp>
          <p:nvSpPr>
            <p:cNvPr id="16418" name="MMConnector"/>
            <p:cNvSpPr/>
            <p:nvPr/>
          </p:nvSpPr>
          <p:spPr>
            <a:xfrm>
              <a:off x="15568" y="6701"/>
              <a:ext cx="400" cy="816"/>
            </a:xfrm>
            <a:custGeom>
              <a:avLst/>
              <a:gdLst/>
              <a:ahLst/>
              <a:cxnLst>
                <a:cxn ang="0">
                  <a:pos x="-200" y="-408"/>
                </a:cxn>
                <a:cxn ang="0">
                  <a:pos x="200" y="408"/>
                </a:cxn>
              </a:cxnLst>
              <a:rect l="0" t="0" r="0" b="0"/>
              <a:pathLst>
                <a:path w="191700" h="110050" fill="none">
                  <a:moveTo>
                    <a:pt x="-95850" y="-55025"/>
                  </a:moveTo>
                  <a:cubicBezTo>
                    <a:pt x="-6315" y="-55025"/>
                    <a:pt x="8344" y="55025"/>
                    <a:pt x="95850" y="55025"/>
                  </a:cubicBezTo>
                </a:path>
              </a:pathLst>
            </a:custGeom>
            <a:noFill/>
            <a:ln w="71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19" name="SubTopic"/>
            <p:cNvSpPr/>
            <p:nvPr/>
          </p:nvSpPr>
          <p:spPr>
            <a:xfrm>
              <a:off x="15768" y="5819"/>
              <a:ext cx="2047" cy="1290"/>
            </a:xfrm>
            <a:custGeom>
              <a:avLst/>
              <a:gdLst>
                <a:gd name="txL" fmla="*/ 0 w 866200"/>
                <a:gd name="txT" fmla="*/ 0 h 173950"/>
                <a:gd name="txR" fmla="*/ 866200 w 866200"/>
                <a:gd name="txB" fmla="*/ 173950 h 173950"/>
              </a:gdLst>
              <a:ahLst/>
              <a:cxnLst/>
              <a:rect l="txL" t="txT" r="txR" b="txB"/>
              <a:pathLst>
                <a:path w="866200" h="173950" stroke="0">
                  <a:moveTo>
                    <a:pt x="0" y="0"/>
                  </a:moveTo>
                  <a:lnTo>
                    <a:pt x="866200" y="0"/>
                  </a:lnTo>
                  <a:lnTo>
                    <a:pt x="866200" y="173950"/>
                  </a:lnTo>
                  <a:lnTo>
                    <a:pt x="0" y="173950"/>
                  </a:lnTo>
                  <a:lnTo>
                    <a:pt x="0" y="0"/>
                  </a:lnTo>
                  <a:close/>
                </a:path>
                <a:path w="866200" h="173950" fill="none">
                  <a:moveTo>
                    <a:pt x="0" y="173950"/>
                  </a:moveTo>
                  <a:lnTo>
                    <a:pt x="866200" y="173950"/>
                  </a:lnTo>
                </a:path>
              </a:pathLst>
            </a:custGeom>
            <a:noFill/>
            <a:ln w="71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4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解集的类</a:t>
              </a:r>
              <a:endParaRPr lang="zh-CN" altLang="zh-CN" dirty="0">
                <a:solidFill>
                  <a:srgbClr val="454545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型及表示</a:t>
              </a:r>
              <a:endParaRPr lang="zh-CN" altLang="zh-CN" dirty="0">
                <a:solidFill>
                  <a:srgbClr val="454545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29712" name="SubTopic"/>
          <p:cNvSpPr/>
          <p:nvPr/>
        </p:nvSpPr>
        <p:spPr>
          <a:xfrm>
            <a:off x="5979942" y="3916019"/>
            <a:ext cx="3025694" cy="489397"/>
          </a:xfrm>
          <a:custGeom>
            <a:avLst/>
            <a:gdLst>
              <a:gd name="txL" fmla="*/ 0 w 866200"/>
              <a:gd name="txT" fmla="*/ 0 h 173950"/>
              <a:gd name="txR" fmla="*/ 866200 w 866200"/>
              <a:gd name="txB" fmla="*/ 173950 h 173950"/>
            </a:gdLst>
            <a:ahLst/>
            <a:cxnLst/>
            <a:rect l="txL" t="txT" r="txR" b="txB"/>
            <a:pathLst>
              <a:path w="866200" h="173950" stroke="0">
                <a:moveTo>
                  <a:pt x="0" y="0"/>
                </a:moveTo>
                <a:lnTo>
                  <a:pt x="866200" y="0"/>
                </a:lnTo>
                <a:lnTo>
                  <a:pt x="866200" y="173950"/>
                </a:lnTo>
                <a:lnTo>
                  <a:pt x="0" y="173950"/>
                </a:lnTo>
                <a:lnTo>
                  <a:pt x="0" y="0"/>
                </a:lnTo>
                <a:close/>
              </a:path>
              <a:path w="866200" h="173950" fill="none">
                <a:moveTo>
                  <a:pt x="0" y="173950"/>
                </a:moveTo>
                <a:lnTo>
                  <a:pt x="866200" y="173950"/>
                </a:lnTo>
              </a:path>
            </a:pathLst>
          </a:custGeom>
          <a:noFill/>
          <a:ln w="7100" cap="flat" cmpd="sng">
            <a:solidFill>
              <a:srgbClr val="69696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解决不等式的实际应用问题时，</a:t>
            </a:r>
            <a:endParaRPr lang="zh-CN" altLang="zh-CN" dirty="0">
              <a:solidFill>
                <a:srgbClr val="45454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常见的关键词与不等号的对比表</a:t>
            </a:r>
            <a:endParaRPr lang="zh-CN" altLang="zh-CN" dirty="0">
              <a:solidFill>
                <a:srgbClr val="45454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714" name="MMConnector"/>
          <p:cNvSpPr/>
          <p:nvPr/>
        </p:nvSpPr>
        <p:spPr>
          <a:xfrm>
            <a:off x="2838746" y="2316842"/>
            <a:ext cx="190520" cy="471537"/>
          </a:xfrm>
          <a:custGeom>
            <a:avLst/>
            <a:gdLst/>
            <a:ahLst/>
            <a:cxnLst>
              <a:cxn ang="0">
                <a:pos x="127000" y="314327"/>
              </a:cxn>
              <a:cxn ang="0">
                <a:pos x="-127000" y="-314323"/>
              </a:cxn>
            </a:cxnLst>
            <a:rect l="0" t="0" r="0" b="0"/>
            <a:pathLst>
              <a:path w="191700" h="133125" fill="none">
                <a:moveTo>
                  <a:pt x="95850" y="66563"/>
                </a:moveTo>
                <a:cubicBezTo>
                  <a:pt x="3680" y="66563"/>
                  <a:pt x="-2197" y="-66562"/>
                  <a:pt x="-95850" y="-66562"/>
                </a:cubicBezTo>
              </a:path>
            </a:pathLst>
          </a:custGeom>
          <a:noFill/>
          <a:ln w="71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02" name="MainTopic"/>
          <p:cNvSpPr/>
          <p:nvPr/>
        </p:nvSpPr>
        <p:spPr>
          <a:xfrm>
            <a:off x="2876850" y="1707179"/>
            <a:ext cx="602519" cy="1416991"/>
          </a:xfrm>
          <a:custGeom>
            <a:avLst/>
            <a:gdLst>
              <a:gd name="txL" fmla="*/ 0 w 958500"/>
              <a:gd name="txT" fmla="*/ 0 h 262700"/>
              <a:gd name="txR" fmla="*/ 958500 w 958500"/>
              <a:gd name="txB" fmla="*/ 262700 h 262700"/>
            </a:gdLst>
            <a:ahLst/>
            <a:cxnLst/>
            <a:rect l="txL" t="txT" r="txR" b="txB"/>
            <a:pathLst>
              <a:path w="958500" h="262700">
                <a:moveTo>
                  <a:pt x="28400" y="0"/>
                </a:moveTo>
                <a:lnTo>
                  <a:pt x="930100" y="0"/>
                </a:lnTo>
                <a:cubicBezTo>
                  <a:pt x="945777" y="0"/>
                  <a:pt x="958500" y="12723"/>
                  <a:pt x="958500" y="28400"/>
                </a:cubicBezTo>
                <a:lnTo>
                  <a:pt x="958500" y="234300"/>
                </a:lnTo>
                <a:cubicBezTo>
                  <a:pt x="958500" y="249977"/>
                  <a:pt x="945777" y="262700"/>
                  <a:pt x="930100" y="262700"/>
                </a:cubicBezTo>
                <a:lnTo>
                  <a:pt x="28400" y="262700"/>
                </a:lnTo>
                <a:cubicBezTo>
                  <a:pt x="12723" y="262700"/>
                  <a:pt x="0" y="249977"/>
                  <a:pt x="0" y="234300"/>
                </a:cubicBezTo>
                <a:lnTo>
                  <a:pt x="0" y="28400"/>
                </a:lnTo>
                <a:cubicBezTo>
                  <a:pt x="0" y="12723"/>
                  <a:pt x="12723" y="0"/>
                  <a:pt x="28400" y="0"/>
                </a:cubicBezTo>
                <a:close/>
              </a:path>
            </a:pathLst>
          </a:custGeom>
          <a:solidFill>
            <a:srgbClr val="EBECF3"/>
          </a:solidFill>
          <a:ln w="7100" cap="flat" cmpd="sng">
            <a:solidFill>
              <a:srgbClr val="EBECF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sldjump"/>
              </a:rPr>
              <a:t>不等</a:t>
            </a:r>
            <a:endParaRPr lang="zh-CN" altLang="zh-CN" dirty="0">
              <a:solidFill>
                <a:srgbClr val="30303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sldjump"/>
              </a:rPr>
              <a:t>式的</a:t>
            </a:r>
            <a:endParaRPr lang="zh-CN" altLang="zh-CN" dirty="0">
              <a:solidFill>
                <a:srgbClr val="30303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sldjump"/>
              </a:rPr>
              <a:t>基本</a:t>
            </a:r>
            <a:endParaRPr lang="zh-CN" altLang="zh-CN" dirty="0">
              <a:solidFill>
                <a:srgbClr val="30303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sldjump"/>
              </a:rPr>
              <a:t>性质</a:t>
            </a:r>
            <a:endParaRPr lang="zh-CN" altLang="zh-CN" dirty="0">
              <a:solidFill>
                <a:srgbClr val="30303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" name="MMConnector"/>
          <p:cNvSpPr/>
          <p:nvPr/>
        </p:nvSpPr>
        <p:spPr>
          <a:xfrm>
            <a:off x="3674653" y="2827672"/>
            <a:ext cx="448913" cy="858530"/>
          </a:xfrm>
          <a:custGeom>
            <a:avLst/>
            <a:gdLst/>
            <a:ahLst/>
            <a:cxnLst>
              <a:cxn ang="0">
                <a:pos x="167286" y="453673"/>
              </a:cxn>
              <a:cxn ang="0">
                <a:pos x="-431202" y="-690914"/>
              </a:cxn>
            </a:cxnLst>
            <a:rect l="0" t="0" r="0" b="0"/>
            <a:pathLst>
              <a:path w="801682" h="1045000" fill="none">
                <a:moveTo>
                  <a:pt x="224082" y="414200"/>
                </a:moveTo>
                <a:cubicBezTo>
                  <a:pt x="-14770" y="53563"/>
                  <a:pt x="-74687" y="-630800"/>
                  <a:pt x="-577600" y="-630800"/>
                </a:cubicBezTo>
              </a:path>
            </a:pathLst>
          </a:custGeom>
          <a:noFill/>
          <a:ln w="76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4" name="MMConnector"/>
          <p:cNvSpPr/>
          <p:nvPr/>
        </p:nvSpPr>
        <p:spPr>
          <a:xfrm>
            <a:off x="3562722" y="4480432"/>
            <a:ext cx="314358" cy="552508"/>
          </a:xfrm>
          <a:custGeom>
            <a:avLst/>
            <a:gdLst/>
            <a:ahLst/>
            <a:cxnLst>
              <a:cxn ang="0">
                <a:pos x="111876" y="-282263"/>
              </a:cxn>
              <a:cxn ang="0">
                <a:pos x="-307224" y="454337"/>
              </a:cxn>
            </a:cxnLst>
            <a:rect l="0" t="0" r="0" b="0"/>
            <a:pathLst>
              <a:path w="787934" h="927200" fill="none">
                <a:moveTo>
                  <a:pt x="210334" y="-355300"/>
                </a:moveTo>
                <a:cubicBezTo>
                  <a:pt x="-22686" y="-23678"/>
                  <a:pt x="-106315" y="571900"/>
                  <a:pt x="-577600" y="571900"/>
                </a:cubicBezTo>
              </a:path>
            </a:pathLst>
          </a:custGeom>
          <a:noFill/>
          <a:ln w="76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9" name="MainTopic"/>
          <p:cNvSpPr/>
          <p:nvPr/>
        </p:nvSpPr>
        <p:spPr>
          <a:xfrm>
            <a:off x="1838517" y="4286339"/>
            <a:ext cx="1572980" cy="934738"/>
          </a:xfrm>
          <a:custGeom>
            <a:avLst/>
            <a:gdLst>
              <a:gd name="txL" fmla="*/ 0 w 2321700"/>
              <a:gd name="txT" fmla="*/ 0 h 262700"/>
              <a:gd name="txR" fmla="*/ 2321700 w 2321700"/>
              <a:gd name="txB" fmla="*/ 262700 h 262700"/>
            </a:gdLst>
            <a:ahLst/>
            <a:cxnLst/>
            <a:rect l="txL" t="txT" r="txR" b="txB"/>
            <a:pathLst>
              <a:path w="2321700" h="262700">
                <a:moveTo>
                  <a:pt x="28400" y="0"/>
                </a:moveTo>
                <a:lnTo>
                  <a:pt x="2293300" y="0"/>
                </a:lnTo>
                <a:cubicBezTo>
                  <a:pt x="2308977" y="0"/>
                  <a:pt x="2321700" y="12723"/>
                  <a:pt x="2321700" y="28400"/>
                </a:cubicBezTo>
                <a:lnTo>
                  <a:pt x="2321700" y="234300"/>
                </a:lnTo>
                <a:cubicBezTo>
                  <a:pt x="2321700" y="249977"/>
                  <a:pt x="2308977" y="262700"/>
                  <a:pt x="2293300" y="262700"/>
                </a:cubicBezTo>
                <a:lnTo>
                  <a:pt x="28400" y="262700"/>
                </a:lnTo>
                <a:cubicBezTo>
                  <a:pt x="12723" y="262700"/>
                  <a:pt x="0" y="249977"/>
                  <a:pt x="0" y="234300"/>
                </a:cubicBezTo>
                <a:lnTo>
                  <a:pt x="0" y="28400"/>
                </a:lnTo>
                <a:cubicBezTo>
                  <a:pt x="0" y="12723"/>
                  <a:pt x="12723" y="0"/>
                  <a:pt x="28400" y="0"/>
                </a:cubicBezTo>
                <a:close/>
              </a:path>
            </a:pathLst>
          </a:custGeom>
          <a:solidFill>
            <a:srgbClr val="EBECF3"/>
          </a:solidFill>
          <a:ln w="7100" cap="flat" cmpd="sng">
            <a:solidFill>
              <a:srgbClr val="EBECF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4" anchor="ctr"/>
          <a:lstStyle/>
          <a:p>
            <a:pPr algn="ctr" eaLnBrk="1" hangingPunct="1"/>
            <a:r>
              <a:rPr lang="zh-CN" altLang="en-US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sldjump"/>
              </a:rPr>
              <a:t>解一元一次不等</a:t>
            </a:r>
            <a:endParaRPr lang="zh-CN" altLang="en-US" dirty="0">
              <a:solidFill>
                <a:srgbClr val="30303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en-US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sldjump"/>
              </a:rPr>
              <a:t>式的一般步骤</a:t>
            </a:r>
            <a:endParaRPr lang="zh-CN" altLang="en-US" dirty="0">
              <a:solidFill>
                <a:srgbClr val="30303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97802" y="3750504"/>
            <a:ext cx="1143119" cy="1428899"/>
            <a:chOff x="1220" y="4856"/>
            <a:chExt cx="2398" cy="3002"/>
          </a:xfrm>
        </p:grpSpPr>
        <p:sp>
          <p:nvSpPr>
            <p:cNvPr id="16416" name="SubTopic"/>
            <p:cNvSpPr/>
            <p:nvPr/>
          </p:nvSpPr>
          <p:spPr>
            <a:xfrm>
              <a:off x="1220" y="4856"/>
              <a:ext cx="1860" cy="836"/>
            </a:xfrm>
            <a:custGeom>
              <a:avLst/>
              <a:gdLst>
                <a:gd name="txL" fmla="*/ 0 w 516800"/>
                <a:gd name="txT" fmla="*/ 0 h 186200"/>
                <a:gd name="txR" fmla="*/ 516800 w 516800"/>
                <a:gd name="txB" fmla="*/ 186200 h 186200"/>
              </a:gdLst>
              <a:ahLst/>
              <a:cxnLst/>
              <a:rect l="txL" t="txT" r="txR" b="txB"/>
              <a:pathLst>
                <a:path w="516800" h="186200" stroke="0">
                  <a:moveTo>
                    <a:pt x="0" y="0"/>
                  </a:moveTo>
                  <a:lnTo>
                    <a:pt x="516800" y="0"/>
                  </a:lnTo>
                  <a:lnTo>
                    <a:pt x="5168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516800" h="186200" fill="none">
                  <a:moveTo>
                    <a:pt x="0" y="186200"/>
                  </a:moveTo>
                  <a:lnTo>
                    <a:pt x="516800" y="186200"/>
                  </a:lnTo>
                </a:path>
              </a:pathLst>
            </a:custGeom>
            <a:noFill/>
            <a:ln w="76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1.去分母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417" name="MMConnector"/>
            <p:cNvSpPr/>
            <p:nvPr/>
          </p:nvSpPr>
          <p:spPr>
            <a:xfrm>
              <a:off x="3252" y="6389"/>
              <a:ext cx="366" cy="1469"/>
            </a:xfrm>
            <a:custGeom>
              <a:avLst/>
              <a:gdLst/>
              <a:ahLst/>
              <a:cxnLst>
                <a:cxn ang="0">
                  <a:pos x="183" y="735"/>
                </a:cxn>
                <a:cxn ang="0">
                  <a:pos x="-183" y="-735"/>
                </a:cxn>
              </a:cxnLst>
              <a:rect l="0" t="0" r="0" b="0"/>
              <a:pathLst>
                <a:path w="205200" h="378100" fill="none">
                  <a:moveTo>
                    <a:pt x="102600" y="189050"/>
                  </a:moveTo>
                  <a:cubicBezTo>
                    <a:pt x="-20237" y="189050"/>
                    <a:pt x="54060" y="-189050"/>
                    <a:pt x="-102600" y="-189050"/>
                  </a:cubicBezTo>
                </a:path>
              </a:pathLst>
            </a:custGeom>
            <a:noFill/>
            <a:ln w="76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</p:grpSp>
      <p:sp>
        <p:nvSpPr>
          <p:cNvPr id="31" name="SubTopic"/>
          <p:cNvSpPr/>
          <p:nvPr/>
        </p:nvSpPr>
        <p:spPr>
          <a:xfrm>
            <a:off x="797803" y="4148212"/>
            <a:ext cx="885917" cy="397710"/>
          </a:xfrm>
          <a:custGeom>
            <a:avLst/>
            <a:gdLst>
              <a:gd name="txL" fmla="*/ 0 w 516800"/>
              <a:gd name="txT" fmla="*/ 0 h 186200"/>
              <a:gd name="txR" fmla="*/ 516800 w 516800"/>
              <a:gd name="txB" fmla="*/ 186200 h 186200"/>
            </a:gdLst>
            <a:ahLst/>
            <a:cxnLst/>
            <a:rect l="txL" t="txT" r="txR" b="txB"/>
            <a:pathLst>
              <a:path w="516800" h="186200" stroke="0">
                <a:moveTo>
                  <a:pt x="0" y="0"/>
                </a:moveTo>
                <a:lnTo>
                  <a:pt x="516800" y="0"/>
                </a:lnTo>
                <a:lnTo>
                  <a:pt x="516800" y="186200"/>
                </a:lnTo>
                <a:lnTo>
                  <a:pt x="0" y="186200"/>
                </a:lnTo>
                <a:lnTo>
                  <a:pt x="0" y="0"/>
                </a:lnTo>
                <a:close/>
              </a:path>
              <a:path w="516800" h="186200" fill="none">
                <a:moveTo>
                  <a:pt x="0" y="186200"/>
                </a:moveTo>
                <a:lnTo>
                  <a:pt x="516800" y="186200"/>
                </a:lnTo>
              </a:path>
            </a:pathLst>
          </a:custGeom>
          <a:noFill/>
          <a:ln w="7600" cap="flat" cmpd="sng">
            <a:solidFill>
              <a:srgbClr val="69696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6" anchor="ctr"/>
          <a:lstStyle/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2.移项</a:t>
            </a:r>
            <a:endParaRPr lang="zh-CN" altLang="zh-CN" dirty="0">
              <a:solidFill>
                <a:srgbClr val="45454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12000" y="4675715"/>
            <a:ext cx="1530113" cy="457248"/>
            <a:chOff x="403" y="6219"/>
            <a:chExt cx="3214" cy="959"/>
          </a:xfrm>
        </p:grpSpPr>
        <p:sp>
          <p:nvSpPr>
            <p:cNvPr id="16414" name="MMConnector"/>
            <p:cNvSpPr/>
            <p:nvPr/>
          </p:nvSpPr>
          <p:spPr>
            <a:xfrm>
              <a:off x="3191" y="6760"/>
              <a:ext cx="426" cy="418"/>
            </a:xfrm>
            <a:custGeom>
              <a:avLst/>
              <a:gdLst/>
              <a:ahLst/>
              <a:cxnLst>
                <a:cxn ang="0">
                  <a:pos x="213" y="-209"/>
                </a:cxn>
                <a:cxn ang="0">
                  <a:pos x="-213" y="209"/>
                </a:cxn>
              </a:cxnLst>
              <a:rect l="0" t="0" r="0" b="0"/>
              <a:pathLst>
                <a:path w="205200" h="93100" fill="none">
                  <a:moveTo>
                    <a:pt x="102600" y="-46550"/>
                  </a:moveTo>
                  <a:cubicBezTo>
                    <a:pt x="9610" y="-46550"/>
                    <a:pt x="-15583" y="46550"/>
                    <a:pt x="-102600" y="46550"/>
                  </a:cubicBezTo>
                </a:path>
              </a:pathLst>
            </a:custGeom>
            <a:noFill/>
            <a:ln w="76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15" name="SubTopic"/>
            <p:cNvSpPr/>
            <p:nvPr/>
          </p:nvSpPr>
          <p:spPr>
            <a:xfrm>
              <a:off x="403" y="6219"/>
              <a:ext cx="2576" cy="726"/>
            </a:xfrm>
            <a:custGeom>
              <a:avLst/>
              <a:gdLst>
                <a:gd name="txL" fmla="*/ 0 w 418000"/>
                <a:gd name="txT" fmla="*/ 0 h 186200"/>
                <a:gd name="txR" fmla="*/ 418000 w 418000"/>
                <a:gd name="txB" fmla="*/ 186200 h 186200"/>
              </a:gdLst>
              <a:ahLst/>
              <a:cxnLst/>
              <a:rect l="txL" t="txT" r="txR" b="txB"/>
              <a:pathLst>
                <a:path w="418000" h="186200" stroke="0">
                  <a:moveTo>
                    <a:pt x="0" y="0"/>
                  </a:moveTo>
                  <a:lnTo>
                    <a:pt x="418000" y="0"/>
                  </a:lnTo>
                  <a:lnTo>
                    <a:pt x="4180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418000" h="186200" fill="none">
                  <a:moveTo>
                    <a:pt x="0" y="186200"/>
                  </a:moveTo>
                  <a:lnTo>
                    <a:pt x="418000" y="186200"/>
                  </a:lnTo>
                </a:path>
              </a:pathLst>
            </a:custGeom>
            <a:noFill/>
            <a:ln w="76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3.合并同类项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5" name="MMConnector"/>
          <p:cNvSpPr/>
          <p:nvPr/>
        </p:nvSpPr>
        <p:spPr>
          <a:xfrm>
            <a:off x="1737304" y="4675715"/>
            <a:ext cx="202427" cy="304832"/>
          </a:xfrm>
          <a:custGeom>
            <a:avLst/>
            <a:gdLst/>
            <a:ahLst/>
            <a:cxnLst>
              <a:cxn ang="0">
                <a:pos x="134938" y="203200"/>
              </a:cxn>
              <a:cxn ang="0">
                <a:pos x="-134938" y="-203200"/>
              </a:cxn>
            </a:cxnLst>
            <a:rect l="0" t="0" r="0" b="0"/>
            <a:pathLst>
              <a:path w="205200" h="142500" fill="none">
                <a:moveTo>
                  <a:pt x="102600" y="71250"/>
                </a:moveTo>
                <a:cubicBezTo>
                  <a:pt x="3939" y="71250"/>
                  <a:pt x="-2352" y="-71250"/>
                  <a:pt x="-102600" y="-71250"/>
                </a:cubicBezTo>
              </a:path>
            </a:pathLst>
          </a:custGeom>
          <a:noFill/>
          <a:ln w="76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grpSp>
        <p:nvGrpSpPr>
          <p:cNvPr id="40" name="组合 39"/>
          <p:cNvGrpSpPr/>
          <p:nvPr/>
        </p:nvGrpSpPr>
        <p:grpSpPr>
          <a:xfrm>
            <a:off x="281018" y="5132964"/>
            <a:ext cx="1661095" cy="748981"/>
            <a:chOff x="129" y="7191"/>
            <a:chExt cx="3488" cy="1574"/>
          </a:xfrm>
        </p:grpSpPr>
        <p:sp>
          <p:nvSpPr>
            <p:cNvPr id="16412" name="MMConnector"/>
            <p:cNvSpPr/>
            <p:nvPr/>
          </p:nvSpPr>
          <p:spPr>
            <a:xfrm>
              <a:off x="3191" y="7289"/>
              <a:ext cx="426" cy="1476"/>
            </a:xfrm>
            <a:custGeom>
              <a:avLst/>
              <a:gdLst/>
              <a:ahLst/>
              <a:cxnLst>
                <a:cxn ang="0">
                  <a:pos x="213" y="-738"/>
                </a:cxn>
                <a:cxn ang="0">
                  <a:pos x="-213" y="738"/>
                </a:cxn>
              </a:cxnLst>
              <a:rect l="0" t="0" r="0" b="0"/>
              <a:pathLst>
                <a:path w="205200" h="328700" fill="none">
                  <a:moveTo>
                    <a:pt x="102600" y="-164350"/>
                  </a:moveTo>
                  <a:cubicBezTo>
                    <a:pt x="-15700" y="-164350"/>
                    <a:pt x="43474" y="164350"/>
                    <a:pt x="-102600" y="164350"/>
                  </a:cubicBezTo>
                </a:path>
              </a:pathLst>
            </a:custGeom>
            <a:noFill/>
            <a:ln w="76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13" name="SubTopic"/>
            <p:cNvSpPr/>
            <p:nvPr/>
          </p:nvSpPr>
          <p:spPr>
            <a:xfrm>
              <a:off x="129" y="7191"/>
              <a:ext cx="2849" cy="836"/>
            </a:xfrm>
            <a:custGeom>
              <a:avLst/>
              <a:gdLst>
                <a:gd name="txL" fmla="*/ 0 w 714400"/>
                <a:gd name="txT" fmla="*/ 0 h 186200"/>
                <a:gd name="txR" fmla="*/ 714400 w 714400"/>
                <a:gd name="txB" fmla="*/ 186200 h 186200"/>
              </a:gdLst>
              <a:ahLst/>
              <a:cxnLst/>
              <a:rect l="txL" t="txT" r="txR" b="txB"/>
              <a:pathLst>
                <a:path w="714400" h="186200" stroke="0">
                  <a:moveTo>
                    <a:pt x="0" y="0"/>
                  </a:moveTo>
                  <a:lnTo>
                    <a:pt x="714400" y="0"/>
                  </a:lnTo>
                  <a:lnTo>
                    <a:pt x="714400" y="186200"/>
                  </a:lnTo>
                  <a:lnTo>
                    <a:pt x="0" y="186200"/>
                  </a:lnTo>
                  <a:lnTo>
                    <a:pt x="0" y="0"/>
                  </a:lnTo>
                  <a:close/>
                </a:path>
                <a:path w="714400" h="186200" fill="none">
                  <a:moveTo>
                    <a:pt x="0" y="186200"/>
                  </a:moveTo>
                  <a:lnTo>
                    <a:pt x="714400" y="186200"/>
                  </a:lnTo>
                </a:path>
              </a:pathLst>
            </a:custGeom>
            <a:noFill/>
            <a:ln w="76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4.系数化为</a:t>
              </a:r>
              <a:r>
                <a:rPr lang="en-US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en-US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9102" y="4222041"/>
            <a:ext cx="1428899" cy="958553"/>
            <a:chOff x="8733" y="7857"/>
            <a:chExt cx="4362" cy="2011"/>
          </a:xfrm>
        </p:grpSpPr>
        <p:sp>
          <p:nvSpPr>
            <p:cNvPr id="16410" name="MMConnector"/>
            <p:cNvSpPr/>
            <p:nvPr/>
          </p:nvSpPr>
          <p:spPr>
            <a:xfrm>
              <a:off x="8733" y="7857"/>
              <a:ext cx="1405" cy="1621"/>
            </a:xfrm>
            <a:custGeom>
              <a:avLst/>
              <a:gdLst/>
              <a:ahLst/>
              <a:cxnLst>
                <a:cxn ang="0">
                  <a:pos x="-141" y="-316"/>
                </a:cxn>
                <a:cxn ang="0">
                  <a:pos x="1264" y="1305"/>
                </a:cxn>
              </a:cxnLst>
              <a:rect l="0" t="0" r="0" b="0"/>
              <a:pathLst>
                <a:path w="787317" h="331925" fill="none">
                  <a:moveTo>
                    <a:pt x="-79092" y="-64787"/>
                  </a:moveTo>
                  <a:cubicBezTo>
                    <a:pt x="163963" y="86436"/>
                    <a:pt x="375997" y="267138"/>
                    <a:pt x="708225" y="267138"/>
                  </a:cubicBezTo>
                </a:path>
              </a:pathLst>
            </a:custGeom>
            <a:noFill/>
            <a:ln w="71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11" name="MainTopic"/>
            <p:cNvSpPr/>
            <p:nvPr/>
          </p:nvSpPr>
          <p:spPr>
            <a:xfrm>
              <a:off x="9978" y="8467"/>
              <a:ext cx="3117" cy="1401"/>
            </a:xfrm>
            <a:custGeom>
              <a:avLst/>
              <a:gdLst>
                <a:gd name="txL" fmla="*/ 0 w 1640100"/>
                <a:gd name="txT" fmla="*/ 0 h 262700"/>
                <a:gd name="txR" fmla="*/ 1640100 w 1640100"/>
                <a:gd name="txB" fmla="*/ 262700 h 262700"/>
              </a:gdLst>
              <a:ahLst/>
              <a:cxnLst/>
              <a:rect l="txL" t="txT" r="txR" b="txB"/>
              <a:pathLst>
                <a:path w="1640100" h="262700">
                  <a:moveTo>
                    <a:pt x="28400" y="0"/>
                  </a:moveTo>
                  <a:lnTo>
                    <a:pt x="1611700" y="0"/>
                  </a:lnTo>
                  <a:cubicBezTo>
                    <a:pt x="1627377" y="0"/>
                    <a:pt x="1640100" y="12723"/>
                    <a:pt x="1640100" y="28400"/>
                  </a:cubicBezTo>
                  <a:lnTo>
                    <a:pt x="1640100" y="234300"/>
                  </a:lnTo>
                  <a:cubicBezTo>
                    <a:pt x="1640100" y="249977"/>
                    <a:pt x="1627377" y="262700"/>
                    <a:pt x="1611700" y="262700"/>
                  </a:cubicBezTo>
                  <a:lnTo>
                    <a:pt x="28400" y="262700"/>
                  </a:lnTo>
                  <a:cubicBezTo>
                    <a:pt x="12723" y="262700"/>
                    <a:pt x="0" y="249977"/>
                    <a:pt x="0" y="234300"/>
                  </a:cubicBezTo>
                  <a:lnTo>
                    <a:pt x="0" y="28400"/>
                  </a:lnTo>
                  <a:cubicBezTo>
                    <a:pt x="0" y="12723"/>
                    <a:pt x="12723" y="0"/>
                    <a:pt x="28400" y="0"/>
                  </a:cubicBezTo>
                  <a:close/>
                </a:path>
              </a:pathLst>
            </a:custGeom>
            <a:solidFill>
              <a:srgbClr val="EBECF3"/>
            </a:solidFill>
            <a:ln w="7100" cap="flat" cmpd="sng">
              <a:solidFill>
                <a:srgbClr val="EBEC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4" anchor="ctr"/>
            <a:lstStyle/>
            <a:p>
              <a:pPr algn="ctr" eaLnBrk="1" hangingPunct="1"/>
              <a:r>
                <a:rPr lang="zh-CN" altLang="zh-CN" dirty="0">
                  <a:solidFill>
                    <a:srgbClr val="30303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3" action="ppaction://hlinksldjump"/>
                </a:rPr>
                <a:t>不等式的</a:t>
              </a:r>
              <a:endPara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30303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3" action="ppaction://hlinksldjump"/>
                </a:rPr>
                <a:t>实际应用</a:t>
              </a:r>
              <a:endParaRPr lang="zh-CN" altLang="zh-CN" dirty="0">
                <a:solidFill>
                  <a:srgbClr val="30303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29736" name="组合 6"/>
          <p:cNvGrpSpPr/>
          <p:nvPr/>
        </p:nvGrpSpPr>
        <p:grpSpPr>
          <a:xfrm>
            <a:off x="186948" y="2202528"/>
            <a:ext cx="2806595" cy="938310"/>
            <a:chOff x="-2269" y="5266"/>
            <a:chExt cx="5619" cy="1971"/>
          </a:xfrm>
        </p:grpSpPr>
        <p:sp>
          <p:nvSpPr>
            <p:cNvPr id="16408" name="MMConnector"/>
            <p:cNvSpPr/>
            <p:nvPr/>
          </p:nvSpPr>
          <p:spPr>
            <a:xfrm>
              <a:off x="2950" y="6286"/>
              <a:ext cx="400" cy="951"/>
            </a:xfrm>
            <a:custGeom>
              <a:avLst/>
              <a:gdLst/>
              <a:ahLst/>
              <a:cxnLst>
                <a:cxn ang="0">
                  <a:pos x="200" y="-475"/>
                </a:cxn>
                <a:cxn ang="0">
                  <a:pos x="-200" y="476"/>
                </a:cxn>
              </a:cxnLst>
              <a:rect l="0" t="0" r="0" b="0"/>
              <a:pathLst>
                <a:path w="191700" h="86975" fill="none">
                  <a:moveTo>
                    <a:pt x="95850" y="-43487"/>
                  </a:moveTo>
                  <a:cubicBezTo>
                    <a:pt x="8978" y="-43487"/>
                    <a:pt x="-14558" y="43488"/>
                    <a:pt x="-95850" y="43488"/>
                  </a:cubicBezTo>
                </a:path>
              </a:pathLst>
            </a:custGeom>
            <a:noFill/>
            <a:ln w="71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09" name="SubTopic"/>
            <p:cNvSpPr/>
            <p:nvPr/>
          </p:nvSpPr>
          <p:spPr>
            <a:xfrm>
              <a:off x="-2269" y="5266"/>
              <a:ext cx="5047" cy="1494"/>
            </a:xfrm>
            <a:custGeom>
              <a:avLst/>
              <a:gdLst>
                <a:gd name="txL" fmla="*/ 0 w 369200"/>
                <a:gd name="txT" fmla="*/ 0 h 173950"/>
                <a:gd name="txR" fmla="*/ 369200 w 369200"/>
                <a:gd name="txB" fmla="*/ 173950 h 173950"/>
              </a:gdLst>
              <a:ahLst/>
              <a:cxnLst/>
              <a:rect l="txL" t="txT" r="txR" b="txB"/>
              <a:pathLst>
                <a:path w="369200" h="173950" stroke="0">
                  <a:moveTo>
                    <a:pt x="0" y="0"/>
                  </a:moveTo>
                  <a:lnTo>
                    <a:pt x="369200" y="0"/>
                  </a:lnTo>
                  <a:lnTo>
                    <a:pt x="369200" y="173950"/>
                  </a:lnTo>
                  <a:lnTo>
                    <a:pt x="0" y="173950"/>
                  </a:lnTo>
                  <a:lnTo>
                    <a:pt x="0" y="0"/>
                  </a:lnTo>
                  <a:close/>
                </a:path>
                <a:path w="369200" h="173950" fill="none">
                  <a:moveTo>
                    <a:pt x="0" y="173950"/>
                  </a:moveTo>
                  <a:lnTo>
                    <a:pt x="369200" y="173950"/>
                  </a:lnTo>
                </a:path>
              </a:pathLst>
            </a:custGeom>
            <a:noFill/>
            <a:ln w="71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性质2：不等式的两边都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乘(或除以)同一个正数，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不等号的方向不变</a:t>
              </a:r>
              <a:endParaRPr lang="zh-CN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86948" y="3117024"/>
            <a:ext cx="2792306" cy="1306252"/>
            <a:chOff x="409" y="7845"/>
            <a:chExt cx="5863" cy="2233"/>
          </a:xfrm>
        </p:grpSpPr>
        <p:sp>
          <p:nvSpPr>
            <p:cNvPr id="16406" name="MMConnector"/>
            <p:cNvSpPr/>
            <p:nvPr/>
          </p:nvSpPr>
          <p:spPr>
            <a:xfrm>
              <a:off x="5891" y="7845"/>
              <a:ext cx="381" cy="2233"/>
            </a:xfrm>
            <a:custGeom>
              <a:avLst/>
              <a:gdLst/>
              <a:ahLst/>
              <a:cxnLst>
                <a:cxn ang="0">
                  <a:pos x="191" y="-1116"/>
                </a:cxn>
                <a:cxn ang="0">
                  <a:pos x="-191" y="1117"/>
                </a:cxn>
              </a:cxnLst>
              <a:rect l="0" t="0" r="0" b="0"/>
              <a:pathLst>
                <a:path w="191700" h="86975" fill="none">
                  <a:moveTo>
                    <a:pt x="95850" y="-43487"/>
                  </a:moveTo>
                  <a:cubicBezTo>
                    <a:pt x="8978" y="-43487"/>
                    <a:pt x="-14558" y="43488"/>
                    <a:pt x="-95850" y="43488"/>
                  </a:cubicBezTo>
                </a:path>
              </a:pathLst>
            </a:custGeom>
            <a:noFill/>
            <a:ln w="7100" cap="rnd" cmpd="sng">
              <a:solidFill>
                <a:srgbClr val="69696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6407" name="SubTopic"/>
            <p:cNvSpPr/>
            <p:nvPr/>
          </p:nvSpPr>
          <p:spPr>
            <a:xfrm>
              <a:off x="409" y="8189"/>
              <a:ext cx="5307" cy="786"/>
            </a:xfrm>
            <a:custGeom>
              <a:avLst/>
              <a:gdLst>
                <a:gd name="txL" fmla="*/ 0 w 369200"/>
                <a:gd name="txT" fmla="*/ 0 h 173950"/>
                <a:gd name="txR" fmla="*/ 369200 w 369200"/>
                <a:gd name="txB" fmla="*/ 173950 h 173950"/>
              </a:gdLst>
              <a:ahLst/>
              <a:cxnLst/>
              <a:rect l="txL" t="txT" r="txR" b="txB"/>
              <a:pathLst>
                <a:path w="369200" h="173950" stroke="0">
                  <a:moveTo>
                    <a:pt x="0" y="0"/>
                  </a:moveTo>
                  <a:lnTo>
                    <a:pt x="369200" y="0"/>
                  </a:lnTo>
                  <a:lnTo>
                    <a:pt x="369200" y="173950"/>
                  </a:lnTo>
                  <a:lnTo>
                    <a:pt x="0" y="173950"/>
                  </a:lnTo>
                  <a:lnTo>
                    <a:pt x="0" y="0"/>
                  </a:lnTo>
                  <a:close/>
                </a:path>
                <a:path w="369200" h="173950" fill="none">
                  <a:moveTo>
                    <a:pt x="0" y="173950"/>
                  </a:moveTo>
                  <a:lnTo>
                    <a:pt x="369200" y="173950"/>
                  </a:lnTo>
                </a:path>
              </a:pathLst>
            </a:custGeom>
            <a:noFill/>
            <a:ln w="7100" cap="flat" cmpd="sng">
              <a:solidFill>
                <a:srgbClr val="69696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16876" anchor="ctr"/>
            <a:lstStyle/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性质3：不等式的两边都乘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(或除以)同一个负数，</a:t>
              </a:r>
              <a:endPara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zh-CN" dirty="0">
                  <a:solidFill>
                    <a:srgbClr val="454545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不等号的方向改变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SubTopic"/>
          <p:cNvSpPr/>
          <p:nvPr/>
        </p:nvSpPr>
        <p:spPr>
          <a:xfrm>
            <a:off x="186948" y="1253504"/>
            <a:ext cx="2549393" cy="831143"/>
          </a:xfrm>
          <a:custGeom>
            <a:avLst/>
            <a:gdLst>
              <a:gd name="txL" fmla="*/ 0 w 369200"/>
              <a:gd name="txT" fmla="*/ 0 h 173950"/>
              <a:gd name="txR" fmla="*/ 369200 w 369200"/>
              <a:gd name="txB" fmla="*/ 173950 h 173950"/>
            </a:gdLst>
            <a:ahLst/>
            <a:cxnLst/>
            <a:rect l="txL" t="txT" r="txR" b="txB"/>
            <a:pathLst>
              <a:path w="369200" h="173950" stroke="0">
                <a:moveTo>
                  <a:pt x="0" y="0"/>
                </a:moveTo>
                <a:lnTo>
                  <a:pt x="369200" y="0"/>
                </a:lnTo>
                <a:lnTo>
                  <a:pt x="369200" y="173950"/>
                </a:lnTo>
                <a:lnTo>
                  <a:pt x="0" y="173950"/>
                </a:lnTo>
                <a:lnTo>
                  <a:pt x="0" y="0"/>
                </a:lnTo>
                <a:close/>
              </a:path>
              <a:path w="369200" h="173950" fill="none">
                <a:moveTo>
                  <a:pt x="0" y="173950"/>
                </a:moveTo>
                <a:lnTo>
                  <a:pt x="369200" y="173950"/>
                </a:lnTo>
              </a:path>
            </a:pathLst>
          </a:custGeom>
          <a:noFill/>
          <a:ln w="7100" cap="flat" cmpd="sng">
            <a:solidFill>
              <a:srgbClr val="69696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0" tIns="0" rIns="0" bIns="16876" anchor="ctr"/>
          <a:lstStyle/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性质1：不等式的两边都加</a:t>
            </a:r>
            <a:endParaRPr lang="zh-CN" altLang="zh-CN" dirty="0">
              <a:solidFill>
                <a:srgbClr val="45454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(或减)同一个整式，</a:t>
            </a:r>
            <a:endParaRPr lang="zh-CN" altLang="zh-CN" dirty="0">
              <a:solidFill>
                <a:srgbClr val="45454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/>
            <a:r>
              <a:rPr lang="zh-CN" altLang="zh-CN" dirty="0">
                <a:solidFill>
                  <a:srgbClr val="45454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不等号的方向不变</a:t>
            </a:r>
            <a:endParaRPr lang="zh-CN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MMConnector"/>
          <p:cNvSpPr/>
          <p:nvPr/>
        </p:nvSpPr>
        <p:spPr>
          <a:xfrm>
            <a:off x="5896589" y="4605460"/>
            <a:ext cx="190520" cy="388184"/>
          </a:xfrm>
          <a:custGeom>
            <a:avLst/>
            <a:gdLst/>
            <a:ahLst/>
            <a:cxnLst>
              <a:cxn ang="0">
                <a:pos x="-127000" y="258763"/>
              </a:cxn>
              <a:cxn ang="0">
                <a:pos x="127000" y="-258763"/>
              </a:cxn>
            </a:cxnLst>
            <a:rect l="0" t="0" r="0" b="0"/>
            <a:pathLst>
              <a:path w="191700" h="110050" fill="none">
                <a:moveTo>
                  <a:pt x="-95850" y="55025"/>
                </a:moveTo>
                <a:cubicBezTo>
                  <a:pt x="-6315" y="55025"/>
                  <a:pt x="8344" y="-55025"/>
                  <a:pt x="95850" y="-55025"/>
                </a:cubicBezTo>
              </a:path>
            </a:pathLst>
          </a:custGeom>
          <a:noFill/>
          <a:ln w="7100" cap="rnd" cmpd="sng">
            <a:solidFill>
              <a:srgbClr val="69696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350"/>
          </a:p>
        </p:txBody>
      </p:sp>
      <p:grpSp>
        <p:nvGrpSpPr>
          <p:cNvPr id="51" name="组合 50"/>
          <p:cNvGrpSpPr/>
          <p:nvPr/>
        </p:nvGrpSpPr>
        <p:grpSpPr>
          <a:xfrm>
            <a:off x="65" y="-183"/>
            <a:ext cx="9251885" cy="803881"/>
            <a:chOff x="-71437" y="57150"/>
            <a:chExt cx="9144000" cy="1045153"/>
          </a:xfrm>
        </p:grpSpPr>
        <p:pic>
          <p:nvPicPr>
            <p:cNvPr id="52" name="图片 12" descr="2020试题研究版式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2915816" y="101927"/>
              <a:ext cx="2413222" cy="10003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思维导图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065" y="126817"/>
            <a:ext cx="9251885" cy="803881"/>
            <a:chOff x="-71437" y="57150"/>
            <a:chExt cx="9144000" cy="1045153"/>
          </a:xfrm>
        </p:grpSpPr>
        <p:pic>
          <p:nvPicPr>
            <p:cNvPr id="8" name="图片 12" descr="2020试题研究版式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52"/>
            <p:cNvSpPr txBox="1"/>
            <p:nvPr/>
          </p:nvSpPr>
          <p:spPr>
            <a:xfrm>
              <a:off x="2915816" y="101927"/>
              <a:ext cx="2413222" cy="10003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思维导图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2" grpId="0" bldLvl="0" animBg="1"/>
      <p:bldP spid="29712" grpId="1" animBg="1"/>
      <p:bldP spid="29714" grpId="0" bldLvl="0" animBg="1"/>
      <p:bldP spid="29714" grpId="1" animBg="1"/>
      <p:bldP spid="102" grpId="0" bldLvl="0" animBg="1"/>
      <p:bldP spid="102" grpId="1" animBg="1"/>
      <p:bldP spid="19" grpId="0" bldLvl="0" animBg="1"/>
      <p:bldP spid="19" grpId="1" animBg="1"/>
      <p:bldP spid="31" grpId="0" bldLvl="0" animBg="1"/>
      <p:bldP spid="31" grpId="1" animBg="1"/>
      <p:bldP spid="7" grpId="0" bldLvl="0" animBg="1"/>
      <p:bldP spid="7" grpId="1" animBg="1"/>
      <p:bldP spid="9" grpId="0" bldLvl="0" animBg="1"/>
      <p:bldP spid="9" grpId="1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文本框 99"/>
          <p:cNvSpPr txBox="1"/>
          <p:nvPr/>
        </p:nvSpPr>
        <p:spPr>
          <a:xfrm>
            <a:off x="358140" y="1641476"/>
            <a:ext cx="8503285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zh-CN" b="1" dirty="0">
                <a:latin typeface="Calibri" panose="020F0502020204030204" pitchFamily="34" charset="0"/>
              </a:rPr>
              <a:t> </a:t>
            </a: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结合具体问题，了解不等式的意义，探索不等式的基本性质；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 能解数字系数的一元一次不等式，并能在数轴上表示出解集；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 会用数轴确定由两个一元一次不等式组成的不等式组的解集；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 能根据具体问题中的数量关系，列出一元一次不等式，解决简单的问题</a:t>
            </a:r>
            <a:r>
              <a:rPr lang="en-US" altLang="zh-CN" sz="2400" b="1" dirty="0"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.</a:t>
            </a:r>
            <a:endParaRPr lang="en-US" altLang="zh-CN" sz="2400" b="1" dirty="0"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41"/>
            <a:ext cx="9144000" cy="814993"/>
            <a:chOff x="-71437" y="57150"/>
            <a:chExt cx="9144000" cy="801109"/>
          </a:xfrm>
        </p:grpSpPr>
        <p:pic>
          <p:nvPicPr>
            <p:cNvPr id="7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课标要求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extBox 10"/>
          <p:cNvSpPr txBox="1">
            <a:spLocks noChangeArrowheads="1"/>
          </p:cNvSpPr>
          <p:nvPr/>
        </p:nvSpPr>
        <p:spPr bwMode="auto">
          <a:xfrm>
            <a:off x="6929438" y="6410325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395288" y="173038"/>
            <a:ext cx="35798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 </a:t>
            </a:r>
            <a:r>
              <a:rPr lang="zh-CN" altLang="en-US" sz="2800" b="1">
                <a:solidFill>
                  <a:schemeClr val="bg1"/>
                </a:solidFill>
                <a:ea typeface="黑体" panose="02010609060101010101" pitchFamily="49" charset="-122"/>
              </a:rPr>
              <a:t>考点随堂练</a:t>
            </a:r>
            <a:endParaRPr lang="zh-CN" altLang="en-US" sz="2800" b="1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2413" y="1268413"/>
            <a:ext cx="6147837" cy="49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2667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00"/>
              </a:lnSpc>
            </a:pP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考点</a:t>
            </a:r>
            <a:r>
              <a:rPr lang="en-US" altLang="zh-CN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元一次不等式（组）的相关概念</a:t>
            </a:r>
            <a:endParaRPr lang="zh-CN" altLang="en-US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05830" name="Object 6"/>
          <p:cNvGraphicFramePr>
            <a:graphicFrameLocks noChangeAspect="1"/>
          </p:cNvGraphicFramePr>
          <p:nvPr/>
        </p:nvGraphicFramePr>
        <p:xfrm>
          <a:off x="176213" y="1765300"/>
          <a:ext cx="8550275" cy="805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8" name="Document" r:id="rId1" imgW="9076690" imgH="8529955" progId="Word.Document.8">
                  <p:embed/>
                </p:oleObj>
              </mc:Choice>
              <mc:Fallback>
                <p:oleObj name="Document" r:id="rId1" imgW="9076690" imgH="8529955" progId="Word.Document.8">
                  <p:embed/>
                  <p:pic>
                    <p:nvPicPr>
                      <p:cNvPr id="0" name="图片 317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3" y="1765300"/>
                        <a:ext cx="8550275" cy="805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1" name="Object 7"/>
          <p:cNvGraphicFramePr>
            <a:graphicFrameLocks noChangeAspect="1"/>
          </p:cNvGraphicFramePr>
          <p:nvPr/>
        </p:nvGraphicFramePr>
        <p:xfrm>
          <a:off x="4552978" y="4365104"/>
          <a:ext cx="1712912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9" name="文档" r:id="rId3" imgW="1743075" imgH="330200" progId="Word.Document.8">
                  <p:embed/>
                </p:oleObj>
              </mc:Choice>
              <mc:Fallback>
                <p:oleObj name="文档" r:id="rId3" imgW="1743075" imgH="330200" progId="Word.Document.8">
                  <p:embed/>
                  <p:pic>
                    <p:nvPicPr>
                      <p:cNvPr id="0" name="图片 317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2978" y="4365104"/>
                        <a:ext cx="1712912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5" name="Object 11"/>
          <p:cNvGraphicFramePr>
            <a:graphicFrameLocks noChangeAspect="1"/>
          </p:cNvGraphicFramePr>
          <p:nvPr/>
        </p:nvGraphicFramePr>
        <p:xfrm>
          <a:off x="4208100" y="1752654"/>
          <a:ext cx="88265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0" name="文档" r:id="rId5" imgW="901700" imgH="397510" progId="Word.Document.8">
                  <p:embed/>
                </p:oleObj>
              </mc:Choice>
              <mc:Fallback>
                <p:oleObj name="文档" r:id="rId5" imgW="901700" imgH="397510" progId="Word.Document.8">
                  <p:embed/>
                  <p:pic>
                    <p:nvPicPr>
                      <p:cNvPr id="0" name="图片 317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8100" y="1752654"/>
                        <a:ext cx="882650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6" name="Object 12"/>
          <p:cNvGraphicFramePr>
            <a:graphicFrameLocks noChangeAspect="1"/>
          </p:cNvGraphicFramePr>
          <p:nvPr/>
        </p:nvGraphicFramePr>
        <p:xfrm>
          <a:off x="3898900" y="2117725"/>
          <a:ext cx="9302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1" name="Document" r:id="rId7" imgW="964565" imgH="397510" progId="Word.Document.8">
                  <p:embed/>
                </p:oleObj>
              </mc:Choice>
              <mc:Fallback>
                <p:oleObj name="Document" r:id="rId7" imgW="964565" imgH="397510" progId="Word.Document.8">
                  <p:embed/>
                  <p:pic>
                    <p:nvPicPr>
                      <p:cNvPr id="0" name="图片 318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8900" y="2117725"/>
                        <a:ext cx="93027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7" name="Object 13"/>
          <p:cNvGraphicFramePr>
            <a:graphicFrameLocks noChangeAspect="1"/>
          </p:cNvGraphicFramePr>
          <p:nvPr/>
        </p:nvGraphicFramePr>
        <p:xfrm>
          <a:off x="5940152" y="3356992"/>
          <a:ext cx="117792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2" name="文档" r:id="rId9" imgW="1198880" imgH="397510" progId="Word.Document.8">
                  <p:embed/>
                </p:oleObj>
              </mc:Choice>
              <mc:Fallback>
                <p:oleObj name="文档" r:id="rId9" imgW="1198880" imgH="397510" progId="Word.Document.8">
                  <p:embed/>
                  <p:pic>
                    <p:nvPicPr>
                      <p:cNvPr id="0" name="图片 318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3356992"/>
                        <a:ext cx="1177925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0" y="41"/>
            <a:ext cx="9144000" cy="814993"/>
            <a:chOff x="-71437" y="57150"/>
            <a:chExt cx="9144000" cy="801109"/>
          </a:xfrm>
        </p:grpSpPr>
        <p:pic>
          <p:nvPicPr>
            <p:cNvPr id="15" name="图片 12" descr="2020试题研究版式2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bldLvl="0" animBg="1"/>
      <p:bldP spid="1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99"/>
          <p:cNvSpPr txBox="1"/>
          <p:nvPr/>
        </p:nvSpPr>
        <p:spPr>
          <a:xfrm>
            <a:off x="297687" y="3197996"/>
            <a:ext cx="831143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b="1" dirty="0">
                <a:latin typeface="Calibri" panose="020F0502020204030204" pitchFamily="34" charset="0"/>
              </a:rPr>
              <a:t>不等式的基本性质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128830" y="2268022"/>
            <a:ext cx="244104" cy="2643463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412" name="文本框 2"/>
          <p:cNvSpPr txBox="1"/>
          <p:nvPr/>
        </p:nvSpPr>
        <p:spPr>
          <a:xfrm>
            <a:off x="1372934" y="2053687"/>
            <a:ext cx="8527658" cy="25853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性质</a:t>
            </a:r>
            <a:r>
              <a:rPr lang="en-US" altLang="zh-CN" b="1" dirty="0">
                <a:latin typeface="Times New Roman" panose="02020603050405020304" pitchFamily="18" charset="0"/>
              </a:rPr>
              <a:t>1</a:t>
            </a:r>
            <a:r>
              <a:rPr lang="zh-CN" altLang="zh-CN" b="1" dirty="0">
                <a:latin typeface="Calibri" panose="020F0502020204030204" pitchFamily="34" charset="0"/>
              </a:rPr>
              <a:t>：</a:t>
            </a:r>
            <a:r>
              <a:rPr lang="zh-CN" altLang="zh-CN" b="1" u="sng" dirty="0">
                <a:latin typeface="Calibri" panose="020F0502020204030204" pitchFamily="34" charset="0"/>
              </a:rPr>
              <a:t>　                    　</a:t>
            </a:r>
            <a:r>
              <a:rPr lang="en-US" altLang="zh-CN" b="1" u="sng" dirty="0">
                <a:latin typeface="Times New Roman" panose="02020603050405020304" pitchFamily="18" charset="0"/>
              </a:rPr>
              <a:t> </a:t>
            </a:r>
            <a:r>
              <a:rPr lang="zh-CN" altLang="zh-CN" b="1" u="sng" dirty="0">
                <a:latin typeface="Calibri" panose="020F0502020204030204" pitchFamily="34" charset="0"/>
              </a:rPr>
              <a:t>　</a:t>
            </a:r>
            <a:r>
              <a:rPr lang="en-US" altLang="zh-CN" b="1" u="sng" dirty="0">
                <a:latin typeface="Times New Roman" panose="02020603050405020304" pitchFamily="18" charset="0"/>
              </a:rPr>
              <a:t> </a:t>
            </a:r>
            <a:r>
              <a:rPr lang="zh-CN" altLang="zh-CN" b="1" u="sng" dirty="0">
                <a:latin typeface="Calibri" panose="020F0502020204030204" pitchFamily="34" charset="0"/>
              </a:rPr>
              <a:t>　　　　　　　　　　　　　　　　　</a:t>
            </a:r>
            <a:r>
              <a:rPr lang="zh-CN" altLang="zh-CN" b="1" dirty="0" smtClean="0">
                <a:latin typeface="Calibri" panose="020F0502020204030204" pitchFamily="34" charset="0"/>
              </a:rPr>
              <a:t>，</a:t>
            </a:r>
            <a:endParaRPr lang="en-US" altLang="zh-CN" b="1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en-US" altLang="zh-CN" b="1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b="1" dirty="0" smtClean="0">
                <a:latin typeface="Calibri" panose="020F0502020204030204" pitchFamily="34" charset="0"/>
              </a:rPr>
              <a:t>性质</a:t>
            </a:r>
            <a:r>
              <a:rPr lang="en-US" altLang="zh-CN" b="1" dirty="0">
                <a:latin typeface="Times New Roman" panose="02020603050405020304" pitchFamily="18" charset="0"/>
              </a:rPr>
              <a:t>2</a:t>
            </a:r>
            <a:r>
              <a:rPr lang="zh-CN" altLang="zh-CN" b="1" dirty="0">
                <a:latin typeface="Calibri" panose="020F0502020204030204" pitchFamily="34" charset="0"/>
              </a:rPr>
              <a:t>：</a:t>
            </a:r>
            <a:r>
              <a:rPr lang="zh-CN" altLang="zh-CN" b="1" u="sng" dirty="0">
                <a:latin typeface="Calibri" panose="020F0502020204030204" pitchFamily="34" charset="0"/>
              </a:rPr>
              <a:t>　                       　　　　　　　　　　</a:t>
            </a:r>
            <a:r>
              <a:rPr lang="en-US" altLang="zh-CN" b="1" u="sng" dirty="0">
                <a:latin typeface="Times New Roman" panose="02020603050405020304" pitchFamily="18" charset="0"/>
              </a:rPr>
              <a:t> </a:t>
            </a:r>
            <a:r>
              <a:rPr lang="zh-CN" altLang="zh-CN" b="1" u="sng" dirty="0">
                <a:latin typeface="Calibri" panose="020F0502020204030204" pitchFamily="34" charset="0"/>
              </a:rPr>
              <a:t>　</a:t>
            </a:r>
            <a:r>
              <a:rPr lang="en-US" altLang="zh-CN" b="1" u="sng" dirty="0">
                <a:latin typeface="Times New Roman" panose="02020603050405020304" pitchFamily="18" charset="0"/>
              </a:rPr>
              <a:t> </a:t>
            </a:r>
            <a:r>
              <a:rPr lang="zh-CN" altLang="zh-CN" b="1" u="sng" dirty="0">
                <a:latin typeface="Calibri" panose="020F0502020204030204" pitchFamily="34" charset="0"/>
              </a:rPr>
              <a:t>　　　　　　　　</a:t>
            </a:r>
            <a:r>
              <a:rPr lang="zh-CN" altLang="zh-CN" b="1" dirty="0" smtClean="0">
                <a:latin typeface="Calibri" panose="020F0502020204030204" pitchFamily="34" charset="0"/>
              </a:rPr>
              <a:t>，</a:t>
            </a:r>
            <a:endParaRPr lang="en-US" altLang="zh-CN" b="1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en-US" altLang="zh-CN" b="1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b="1" dirty="0" smtClean="0">
                <a:latin typeface="Calibri" panose="020F0502020204030204" pitchFamily="34" charset="0"/>
              </a:rPr>
              <a:t>性质</a:t>
            </a:r>
            <a:r>
              <a:rPr lang="en-US" altLang="zh-CN" b="1" dirty="0">
                <a:latin typeface="Times New Roman" panose="02020603050405020304" pitchFamily="18" charset="0"/>
              </a:rPr>
              <a:t>3</a:t>
            </a:r>
            <a:r>
              <a:rPr lang="zh-CN" altLang="zh-CN" b="1" dirty="0">
                <a:latin typeface="Calibri" panose="020F0502020204030204" pitchFamily="34" charset="0"/>
              </a:rPr>
              <a:t>：</a:t>
            </a:r>
            <a:r>
              <a:rPr lang="zh-CN" altLang="zh-CN" b="1" u="sng" dirty="0">
                <a:latin typeface="Calibri" panose="020F0502020204030204" pitchFamily="34" charset="0"/>
              </a:rPr>
              <a:t>　　　                          　　　　　　　　　　　　</a:t>
            </a:r>
            <a:r>
              <a:rPr lang="en-US" altLang="zh-CN" b="1" u="sng" dirty="0">
                <a:latin typeface="Times New Roman" panose="02020603050405020304" pitchFamily="18" charset="0"/>
              </a:rPr>
              <a:t> </a:t>
            </a:r>
            <a:r>
              <a:rPr lang="zh-CN" altLang="zh-CN" b="1" u="sng" dirty="0">
                <a:latin typeface="Calibri" panose="020F0502020204030204" pitchFamily="34" charset="0"/>
              </a:rPr>
              <a:t>　　</a:t>
            </a:r>
            <a:r>
              <a:rPr lang="en-US" altLang="zh-CN" b="1" u="sng" dirty="0">
                <a:latin typeface="Times New Roman" panose="02020603050405020304" pitchFamily="18" charset="0"/>
              </a:rPr>
              <a:t> </a:t>
            </a:r>
            <a:r>
              <a:rPr lang="zh-CN" altLang="zh-CN" b="1" u="sng" dirty="0">
                <a:latin typeface="Calibri" panose="020F0502020204030204" pitchFamily="34" charset="0"/>
              </a:rPr>
              <a:t>　　　</a:t>
            </a:r>
            <a:r>
              <a:rPr lang="zh-CN" altLang="zh-CN" b="1" dirty="0" smtClean="0">
                <a:latin typeface="Calibri" panose="020F0502020204030204" pitchFamily="34" charset="0"/>
              </a:rPr>
              <a:t>，</a:t>
            </a:r>
            <a:endParaRPr lang="en-US" altLang="zh-CN" b="1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b="1" dirty="0" smtClean="0">
                <a:latin typeface="Times New Roman" panose="02020603050405020304" pitchFamily="18" charset="0"/>
              </a:rPr>
              <a:t>        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53252" name="文本框 3"/>
          <p:cNvSpPr txBox="1"/>
          <p:nvPr/>
        </p:nvSpPr>
        <p:spPr>
          <a:xfrm>
            <a:off x="2151684" y="2045350"/>
            <a:ext cx="6524772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不等式的两边都加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或减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同一个整式，不等号的方向不变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53254" name="文本框 5"/>
          <p:cNvSpPr txBox="1"/>
          <p:nvPr/>
        </p:nvSpPr>
        <p:spPr>
          <a:xfrm>
            <a:off x="2297430" y="2967355"/>
            <a:ext cx="7602220" cy="553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不等式的两边都乘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或除以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同一个正数，不等号的方向不变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53256" name="文本框 7"/>
          <p:cNvSpPr txBox="1"/>
          <p:nvPr/>
        </p:nvSpPr>
        <p:spPr>
          <a:xfrm>
            <a:off x="2151291" y="3890037"/>
            <a:ext cx="7200795" cy="5078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不等式的两边都乘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或除以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同一个负数，不等号的方向改变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41"/>
            <a:ext cx="9144000" cy="814993"/>
            <a:chOff x="-71437" y="57150"/>
            <a:chExt cx="9144000" cy="801109"/>
          </a:xfrm>
        </p:grpSpPr>
        <p:pic>
          <p:nvPicPr>
            <p:cNvPr id="7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372934" y="4806965"/>
            <a:ext cx="645643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【</a:t>
            </a:r>
            <a:r>
              <a:rPr lang="zh-CN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注意</a:t>
            </a:r>
            <a:r>
              <a:rPr lang="zh-CN" altLang="zh-CN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】</a:t>
            </a:r>
            <a:r>
              <a:rPr lang="zh-CN" altLang="zh-CN" b="1" dirty="0">
                <a:solidFill>
                  <a:srgbClr val="C00000"/>
                </a:solidFill>
                <a:latin typeface="Calibri" panose="020F0502020204030204" pitchFamily="34" charset="0"/>
              </a:rPr>
              <a:t>使用不等式性质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zh-CN" b="1" dirty="0">
                <a:solidFill>
                  <a:srgbClr val="C00000"/>
                </a:solidFill>
                <a:latin typeface="Calibri" panose="020F0502020204030204" pitchFamily="34" charset="0"/>
              </a:rPr>
              <a:t>时，注意改变不等号方向</a:t>
            </a:r>
            <a:endParaRPr lang="zh-CN" altLang="zh-CN" sz="135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52413" y="1268413"/>
            <a:ext cx="3685624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2667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00"/>
              </a:lnSpc>
            </a:pP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不等式基本性质</a:t>
            </a:r>
            <a:endParaRPr lang="zh-CN" altLang="en-US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4" grpId="0"/>
      <p:bldP spid="53256" grpId="0"/>
      <p:bldP spid="6" grpId="0"/>
      <p:bldP spid="1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TextBox 10"/>
          <p:cNvSpPr txBox="1">
            <a:spLocks noChangeArrowheads="1"/>
          </p:cNvSpPr>
          <p:nvPr/>
        </p:nvSpPr>
        <p:spPr bwMode="auto">
          <a:xfrm>
            <a:off x="6929438" y="6410325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395288" y="173038"/>
            <a:ext cx="3562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考点随堂练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2413" y="981075"/>
            <a:ext cx="4685898" cy="49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2667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00"/>
              </a:lnSpc>
            </a:pP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一元一次不等式的解法</a:t>
            </a:r>
            <a:r>
              <a:rPr lang="en-US" altLang="zh-CN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7877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2133600"/>
            <a:ext cx="8086725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07878" name="Object 6"/>
          <p:cNvGraphicFramePr>
            <a:graphicFrameLocks noChangeAspect="1"/>
          </p:cNvGraphicFramePr>
          <p:nvPr/>
        </p:nvGraphicFramePr>
        <p:xfrm>
          <a:off x="3038475" y="4694238"/>
          <a:ext cx="1462088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文档" r:id="rId2" imgW="1483360" imgH="974725" progId="Word.Document.8">
                  <p:embed/>
                </p:oleObj>
              </mc:Choice>
              <mc:Fallback>
                <p:oleObj name="文档" r:id="rId2" imgW="1483360" imgH="974725" progId="Word.Document.8">
                  <p:embed/>
                  <p:pic>
                    <p:nvPicPr>
                      <p:cNvPr id="0" name="图片 327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475" y="4694238"/>
                        <a:ext cx="1462088" cy="966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0" y="41"/>
            <a:ext cx="9144000" cy="814993"/>
            <a:chOff x="-71437" y="57150"/>
            <a:chExt cx="9144000" cy="801109"/>
          </a:xfrm>
        </p:grpSpPr>
        <p:pic>
          <p:nvPicPr>
            <p:cNvPr id="8" name="图片 12" descr="2020试题研究版式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文本框 3"/>
          <p:cNvSpPr txBox="1"/>
          <p:nvPr/>
        </p:nvSpPr>
        <p:spPr>
          <a:xfrm>
            <a:off x="240983" y="1335664"/>
            <a:ext cx="7715393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解法：先分别求出各不等式的解集，再在数轴上表示出各不等式的</a:t>
            </a:r>
            <a:r>
              <a:rPr lang="zh-CN" altLang="zh-CN" b="1" dirty="0" smtClean="0">
                <a:latin typeface="Calibri" panose="020F0502020204030204" pitchFamily="34" charset="0"/>
              </a:rPr>
              <a:t>解集</a:t>
            </a:r>
            <a:r>
              <a:rPr lang="zh-CN" altLang="en-US" b="1" dirty="0">
                <a:latin typeface="Calibri" panose="020F0502020204030204" pitchFamily="34" charset="0"/>
              </a:rPr>
              <a:t>再</a:t>
            </a:r>
            <a:r>
              <a:rPr lang="zh-CN" altLang="zh-CN" b="1" dirty="0" smtClean="0">
                <a:latin typeface="Calibri" panose="020F0502020204030204" pitchFamily="34" charset="0"/>
              </a:rPr>
              <a:t>确定</a:t>
            </a:r>
            <a:r>
              <a:rPr lang="zh-CN" altLang="zh-CN" b="1" dirty="0">
                <a:latin typeface="Calibri" panose="020F0502020204030204" pitchFamily="34" charset="0"/>
              </a:rPr>
              <a:t>解集的公共部分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graphicFrame>
        <p:nvGraphicFramePr>
          <p:cNvPr id="18437" name="表格 18436"/>
          <p:cNvGraphicFramePr/>
          <p:nvPr>
            <p:custDataLst>
              <p:tags r:id="rId1"/>
            </p:custDataLst>
          </p:nvPr>
        </p:nvGraphicFramePr>
        <p:xfrm>
          <a:off x="1374124" y="2234679"/>
          <a:ext cx="5659755" cy="3293110"/>
        </p:xfrm>
        <a:graphic>
          <a:graphicData uri="http://schemas.openxmlformats.org/drawingml/2006/table">
            <a:tbl>
              <a:tblPr/>
              <a:tblGrid>
                <a:gridCol w="409575"/>
                <a:gridCol w="1456690"/>
                <a:gridCol w="1826260"/>
                <a:gridCol w="1967230"/>
              </a:tblGrid>
              <a:tr h="695325">
                <a:tc row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5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解集的类型及表示</a:t>
                      </a:r>
                      <a:endParaRPr lang="en-US" altLang="en-US" sz="165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类型（</a:t>
                      </a:r>
                      <a:r>
                        <a:rPr lang="en-US" altLang="en-US" sz="16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en-US" sz="16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altLang="en-US" sz="16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en-US" sz="16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en-US" altLang="en-US" sz="165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在数轴上的表示</a:t>
                      </a:r>
                      <a:endParaRPr lang="en-US" altLang="en-US" sz="165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6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解集</a:t>
                      </a:r>
                      <a:endParaRPr lang="en-US" altLang="zh-CN" sz="165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62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6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________</a:t>
                      </a:r>
                      <a:endParaRPr lang="en-US" altLang="en-US" sz="1650" b="1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55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zh-CN" sz="1650" b="1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60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6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________</a:t>
                      </a:r>
                      <a:endParaRPr lang="en-US" altLang="en-US" sz="165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500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50000"/>
                        </a:lnSpc>
                        <a:buNone/>
                      </a:pPr>
                      <a:endParaRPr lang="en-US" altLang="en-US" sz="165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471" name="对象 6"/>
          <p:cNvGraphicFramePr>
            <a:graphicFrameLocks noChangeAspect="1"/>
          </p:cNvGraphicFramePr>
          <p:nvPr/>
        </p:nvGraphicFramePr>
        <p:xfrm>
          <a:off x="1896301" y="2871956"/>
          <a:ext cx="798993" cy="675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5" name="" r:id="rId2" imgW="502920" imgH="431800" progId="Equation.DSMT4">
                  <p:embed/>
                </p:oleObj>
              </mc:Choice>
              <mc:Fallback>
                <p:oleObj name="" r:id="rId2" imgW="502920" imgH="431800" progId="Equation.DSMT4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96301" y="2871956"/>
                        <a:ext cx="798993" cy="67515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72" name="对象 8"/>
          <p:cNvGraphicFramePr>
            <a:graphicFrameLocks noChangeAspect="1"/>
          </p:cNvGraphicFramePr>
          <p:nvPr/>
        </p:nvGraphicFramePr>
        <p:xfrm>
          <a:off x="1890869" y="3618925"/>
          <a:ext cx="784704" cy="675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6" name="" r:id="rId4" imgW="495300" imgH="431800" progId="Equation.DSMT4">
                  <p:embed/>
                </p:oleObj>
              </mc:Choice>
              <mc:Fallback>
                <p:oleObj name="" r:id="rId4" imgW="495300" imgH="431800" progId="Equation.DSMT4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0869" y="3618925"/>
                        <a:ext cx="784704" cy="67515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73" name="对象 10"/>
          <p:cNvGraphicFramePr>
            <a:graphicFrameLocks noChangeAspect="1"/>
          </p:cNvGraphicFramePr>
          <p:nvPr/>
        </p:nvGraphicFramePr>
        <p:xfrm>
          <a:off x="1975067" y="4309410"/>
          <a:ext cx="690634" cy="594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7" name="" r:id="rId6" imgW="495300" imgH="431800" progId="Equation.DSMT4">
                  <p:embed/>
                </p:oleObj>
              </mc:Choice>
              <mc:Fallback>
                <p:oleObj name="" r:id="rId6" imgW="495300" imgH="431800" progId="Equation.DSMT4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5067" y="4309410"/>
                        <a:ext cx="690634" cy="59418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74" name="对象 12"/>
          <p:cNvGraphicFramePr>
            <a:graphicFrameLocks noChangeAspect="1"/>
          </p:cNvGraphicFramePr>
          <p:nvPr/>
        </p:nvGraphicFramePr>
        <p:xfrm>
          <a:off x="2004096" y="4934107"/>
          <a:ext cx="690634" cy="594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8" name="" r:id="rId8" imgW="495300" imgH="431800" progId="Equation.DSMT4">
                  <p:embed/>
                </p:oleObj>
              </mc:Choice>
              <mc:Fallback>
                <p:oleObj name="" r:id="rId8" imgW="495300" imgH="431800" progId="Equation.DSMT4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04096" y="4934107"/>
                        <a:ext cx="690634" cy="5941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75" name="图片 1305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8127" y="3026527"/>
            <a:ext cx="1334829" cy="48582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6" name="图片 -2147482516" descr="G:/万维兼职/山西/山西  雷蝉/1.第一部分  山西中考考点研究/2.第二章  方程(组)与不等式(组)/4.第四节  一元一次不等式(组)及其应用/f32.TIF"/>
          <p:cNvPicPr>
            <a:picLocks noChangeAspect="1"/>
          </p:cNvPicPr>
          <p:nvPr/>
        </p:nvPicPr>
        <p:blipFill>
          <a:blip r:embed="rId11" r:link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82648" y="3669894"/>
            <a:ext cx="1365789" cy="4870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7" name="图片 -2147482515" descr="G:/万维兼职/山西/山西  雷蝉/1.第一部分  山西中考考点研究/2.第二章  方程(组)与不等式(组)/4.第四节  一元一次不等式(组)及其应用/f33.TIF"/>
          <p:cNvPicPr>
            <a:picLocks noChangeAspect="1"/>
          </p:cNvPicPr>
          <p:nvPr/>
        </p:nvPicPr>
        <p:blipFill>
          <a:blip r:embed="rId13" r:link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5312" y="4333762"/>
            <a:ext cx="1365789" cy="48582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8" name="图片 -2147482514" descr="G:/万维兼职/山西/山西  雷蝉/1.第一部分  山西中考考点研究/2.第二章  方程(组)与不等式(组)/4.第四节  一元一次不等式(组)及其应用/f34.TIF"/>
          <p:cNvPicPr>
            <a:picLocks noChangeAspect="1"/>
          </p:cNvPicPr>
          <p:nvPr/>
        </p:nvPicPr>
        <p:blipFill>
          <a:blip r:embed="rId14" r:link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5312" y="4986500"/>
            <a:ext cx="1372933" cy="384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5868144" y="2962755"/>
            <a:ext cx="645386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≥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48276" y="4185126"/>
            <a:ext cx="1814195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12775" eaLnBrk="1" hangingPunct="1">
              <a:lnSpc>
                <a:spcPct val="150000"/>
              </a:lnSpc>
            </a:pP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≤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41"/>
            <a:ext cx="9144000" cy="814993"/>
            <a:chOff x="-71437" y="57150"/>
            <a:chExt cx="9144000" cy="801109"/>
          </a:xfrm>
        </p:grpSpPr>
        <p:pic>
          <p:nvPicPr>
            <p:cNvPr id="7" name="图片 12" descr="2020试题研究版式2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40983" y="901700"/>
            <a:ext cx="4993675" cy="54117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66700" algn="l">
              <a:lnSpc>
                <a:spcPts val="3500"/>
              </a:lnSpc>
            </a:pP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一元一次不等式组的解法</a:t>
            </a:r>
            <a:r>
              <a:rPr lang="en-US" altLang="zh-CN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460" name="文本框 2"/>
          <p:cNvSpPr txBox="1"/>
          <p:nvPr/>
        </p:nvSpPr>
        <p:spPr>
          <a:xfrm>
            <a:off x="474981" y="5740400"/>
            <a:ext cx="819340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【注意】在数轴上表示解集时，要注意</a:t>
            </a:r>
            <a:r>
              <a:rPr lang="en-US" altLang="zh-CN" b="1" dirty="0">
                <a:latin typeface="Times New Roman" panose="02020603050405020304" pitchFamily="18" charset="0"/>
              </a:rPr>
              <a:t>“</a:t>
            </a:r>
            <a:r>
              <a:rPr lang="zh-CN" altLang="zh-CN" b="1" dirty="0">
                <a:latin typeface="Calibri" panose="020F0502020204030204" pitchFamily="34" charset="0"/>
              </a:rPr>
              <a:t>＜</a:t>
            </a:r>
            <a:r>
              <a:rPr lang="en-US" altLang="zh-CN" b="1" dirty="0">
                <a:latin typeface="Times New Roman" panose="02020603050405020304" pitchFamily="18" charset="0"/>
              </a:rPr>
              <a:t>”</a:t>
            </a:r>
            <a:r>
              <a:rPr lang="zh-CN" altLang="zh-CN" b="1" dirty="0">
                <a:latin typeface="Calibri" panose="020F0502020204030204" pitchFamily="34" charset="0"/>
              </a:rPr>
              <a:t>和</a:t>
            </a:r>
            <a:r>
              <a:rPr lang="en-US" altLang="zh-CN" b="1" dirty="0">
                <a:latin typeface="Times New Roman" panose="02020603050405020304" pitchFamily="18" charset="0"/>
              </a:rPr>
              <a:t>“</a:t>
            </a:r>
            <a:r>
              <a:rPr lang="zh-CN" altLang="zh-CN" b="1" dirty="0">
                <a:latin typeface="Calibri" panose="020F0502020204030204" pitchFamily="34" charset="0"/>
              </a:rPr>
              <a:t>＞</a:t>
            </a:r>
            <a:r>
              <a:rPr lang="en-US" altLang="zh-CN" b="1" dirty="0">
                <a:latin typeface="Times New Roman" panose="02020603050405020304" pitchFamily="18" charset="0"/>
              </a:rPr>
              <a:t>”</a:t>
            </a:r>
            <a:r>
              <a:rPr lang="zh-CN" altLang="zh-CN" b="1" dirty="0">
                <a:latin typeface="Calibri" panose="020F0502020204030204" pitchFamily="34" charset="0"/>
              </a:rPr>
              <a:t>在数轴上表示为空心圆圈，</a:t>
            </a:r>
            <a:r>
              <a:rPr lang="en-US" altLang="zh-CN" b="1" dirty="0">
                <a:latin typeface="Times New Roman" panose="02020603050405020304" pitchFamily="18" charset="0"/>
              </a:rPr>
              <a:t>“≤”,  </a:t>
            </a:r>
            <a:r>
              <a:rPr lang="zh-CN" altLang="zh-CN" b="1" dirty="0">
                <a:latin typeface="Calibri" panose="020F0502020204030204" pitchFamily="34" charset="0"/>
              </a:rPr>
              <a:t>和</a:t>
            </a:r>
            <a:r>
              <a:rPr lang="en-US" altLang="zh-CN" b="1" dirty="0">
                <a:latin typeface="Times New Roman" panose="02020603050405020304" pitchFamily="18" charset="0"/>
              </a:rPr>
              <a:t>“≥”</a:t>
            </a:r>
            <a:r>
              <a:rPr lang="zh-CN" altLang="zh-CN" b="1" dirty="0">
                <a:latin typeface="Calibri" panose="020F0502020204030204" pitchFamily="34" charset="0"/>
              </a:rPr>
              <a:t>在数轴上表示为实心圆点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31111" y="3683703"/>
            <a:ext cx="516488" cy="4732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5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6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5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zh-CN" sz="165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02467" y="4943412"/>
            <a:ext cx="611065" cy="4732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en-US" sz="165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无解</a:t>
            </a:r>
            <a:endParaRPr lang="en-US" altLang="en-US" sz="165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Box 10"/>
          <p:cNvSpPr txBox="1"/>
          <p:nvPr/>
        </p:nvSpPr>
        <p:spPr>
          <a:xfrm>
            <a:off x="6929438" y="6410326"/>
            <a:ext cx="1217000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新课标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9683" name="文本框 199682"/>
          <p:cNvSpPr txBox="1"/>
          <p:nvPr/>
        </p:nvSpPr>
        <p:spPr>
          <a:xfrm>
            <a:off x="395288" y="173038"/>
            <a:ext cx="3613490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 dirty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CC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│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考点随堂练</a:t>
            </a:r>
            <a:endParaRPr lang="zh-CN" altLang="en-US" sz="2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42"/>
            <a:ext cx="9144000" cy="814993"/>
            <a:chOff x="-71437" y="57150"/>
            <a:chExt cx="9144000" cy="801109"/>
          </a:xfrm>
        </p:grpSpPr>
        <p:pic>
          <p:nvPicPr>
            <p:cNvPr id="7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3"/>
            <p:cNvSpPr txBox="1"/>
            <p:nvPr/>
          </p:nvSpPr>
          <p:spPr>
            <a:xfrm>
              <a:off x="2915816" y="101926"/>
              <a:ext cx="3570208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98" y="1196752"/>
            <a:ext cx="8611581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6"/>
            <a:ext cx="8716246" cy="360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0" y="42"/>
            <a:ext cx="9144000" cy="814993"/>
            <a:chOff x="-71437" y="57150"/>
            <a:chExt cx="9144000" cy="801109"/>
          </a:xfrm>
        </p:grpSpPr>
        <p:pic>
          <p:nvPicPr>
            <p:cNvPr id="4" name="图片 12" descr="2020试题研究版式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3"/>
            <p:cNvSpPr txBox="1"/>
            <p:nvPr/>
          </p:nvSpPr>
          <p:spPr>
            <a:xfrm>
              <a:off x="2915816" y="101926"/>
              <a:ext cx="3570208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直击天津中考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文本框 3"/>
          <p:cNvSpPr txBox="1"/>
          <p:nvPr/>
        </p:nvSpPr>
        <p:spPr>
          <a:xfrm>
            <a:off x="317931" y="3833855"/>
            <a:ext cx="1194321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zh-CN" b="1" dirty="0">
                <a:latin typeface="Calibri" panose="020F0502020204030204" pitchFamily="34" charset="0"/>
              </a:rPr>
              <a:t>不等式的实际应用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1686101" y="2951512"/>
          <a:ext cx="7207250" cy="26612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3690"/>
                <a:gridCol w="3083560"/>
              </a:tblGrid>
              <a:tr h="41148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常见关键词</a:t>
                      </a:r>
                      <a:endParaRPr lang="en-US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不等号</a:t>
                      </a:r>
                      <a:endParaRPr lang="en-US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18E"/>
                    </a:solidFill>
                  </a:tcPr>
                </a:tc>
              </a:tr>
              <a:tr h="55626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大于，多于，超过，高于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735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小于，少于，不足，低于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至少，不低于，不小于，不少于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835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至多，不高于，不大于，不超过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51441" marR="51441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左大括号 7"/>
          <p:cNvSpPr/>
          <p:nvPr/>
        </p:nvSpPr>
        <p:spPr>
          <a:xfrm>
            <a:off x="1376507" y="2626437"/>
            <a:ext cx="135745" cy="2986399"/>
          </a:xfrm>
          <a:prstGeom prst="leftBrace">
            <a:avLst>
              <a:gd name="adj1" fmla="val 4159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483" name="文本框 8"/>
          <p:cNvSpPr txBox="1"/>
          <p:nvPr/>
        </p:nvSpPr>
        <p:spPr>
          <a:xfrm>
            <a:off x="1686102" y="2426389"/>
            <a:ext cx="7206413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b="1" dirty="0">
                <a:latin typeface="Calibri" panose="020F0502020204030204" pitchFamily="34" charset="0"/>
              </a:rPr>
              <a:t>解决不等式的实际应用问题时，常见的关键词与不等号的对比表：</a:t>
            </a:r>
            <a:endParaRPr lang="zh-CN" altLang="en-US" sz="1350" dirty="0">
              <a:latin typeface="Calibri" panose="020F050202020403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41"/>
            <a:ext cx="9144000" cy="814993"/>
            <a:chOff x="-71437" y="57150"/>
            <a:chExt cx="9144000" cy="801109"/>
          </a:xfrm>
        </p:grpSpPr>
        <p:pic>
          <p:nvPicPr>
            <p:cNvPr id="5" name="图片 12" descr="2020试题研究版式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37" y="57150"/>
              <a:ext cx="9144000" cy="79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3"/>
            <p:cNvSpPr txBox="1"/>
            <p:nvPr/>
          </p:nvSpPr>
          <p:spPr>
            <a:xfrm>
              <a:off x="2915816" y="101926"/>
              <a:ext cx="2441694" cy="756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考点精讲</a:t>
              </a:r>
              <a:endPara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29553" y="1350645"/>
            <a:ext cx="5686172" cy="54117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66700" algn="l">
              <a:lnSpc>
                <a:spcPts val="3500"/>
              </a:lnSpc>
            </a:pPr>
            <a:r>
              <a:rPr lang="zh-CN" altLang="en-US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考点</a:t>
            </a:r>
            <a:r>
              <a:rPr lang="en-US" altLang="zh-CN" sz="2400" dirty="0" smtClean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400" dirty="0">
                <a:solidFill>
                  <a:srgbClr val="F7964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一元一次不等式组的实际应用</a:t>
            </a:r>
            <a:endParaRPr lang="en-US" altLang="zh-CN" sz="2400" dirty="0">
              <a:solidFill>
                <a:srgbClr val="F79646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2" descr="2020试题研究版式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25"/>
            <a:ext cx="9144000" cy="8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-17377"/>
            <a:ext cx="4029075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21" y="1158961"/>
            <a:ext cx="860095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3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291" y="4221088"/>
            <a:ext cx="11462705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8773" y="2204864"/>
            <a:ext cx="8083916" cy="81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4800" kern="10" noProof="1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谢谢！</a:t>
            </a:r>
            <a:endParaRPr lang="zh-CN" altLang="en-US" sz="4800" kern="10" noProof="1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1317625" y="3708142"/>
            <a:ext cx="78263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kern="10" dirty="0" smtClean="0">
                <a:ln w="9525">
                  <a:solidFill>
                    <a:srgbClr val="008000"/>
                  </a:solidFill>
                  <a:round/>
                </a:ln>
                <a:blipFill dpi="0" rotWithShape="0">
                  <a:blip r:embed="rId1"/>
                  <a:srcRect/>
                  <a:tile tx="0" ty="0" sx="100000" sy="100000" flip="none" algn="tl"/>
                </a:blipFill>
                <a:latin typeface="隶书" panose="02010509060101010101" pitchFamily="49" charset="-122"/>
                <a:ea typeface="隶书" panose="02010509060101010101" pitchFamily="49" charset="-122"/>
              </a:rPr>
              <a:t>2020-02-20</a:t>
            </a:r>
            <a:endParaRPr lang="zh-CN" altLang="en-US" kern="10" dirty="0">
              <a:ln w="9525">
                <a:solidFill>
                  <a:srgbClr val="008000"/>
                </a:solidFill>
                <a:round/>
              </a:ln>
              <a:blipFill dpi="0" rotWithShape="0">
                <a:blip r:embed="rId1"/>
                <a:srcRect/>
                <a:tile tx="0" ty="0" sx="100000" sy="100000" flip="none" algn="tl"/>
              </a:blipFill>
              <a:latin typeface="隶书" panose="02010509060101010101" pitchFamily="49" charset="-122"/>
              <a:ea typeface="隶书" panose="020105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697c7d9-847d-4d2b-930d-196a1243dbc3}"/>
</p:tagLst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0">
          <a:solidFill>
            <a:schemeClr val="accent2">
              <a:lumMod val="60000"/>
              <a:lumOff val="40000"/>
            </a:schemeClr>
          </a:solidFill>
          <a:prstDash val="lgDashDot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lang="zh-CN" altLang="en-US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6847</Words>
  <Application>WPS 演示</Application>
  <PresentationFormat>全屏显示(4:3)</PresentationFormat>
  <Paragraphs>1280</Paragraphs>
  <Slides>79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61</vt:i4>
      </vt:variant>
      <vt:variant>
        <vt:lpstr>幻灯片标题</vt:lpstr>
      </vt:variant>
      <vt:variant>
        <vt:i4>79</vt:i4>
      </vt:variant>
    </vt:vector>
  </HeadingPairs>
  <TitlesOfParts>
    <vt:vector size="156" baseType="lpstr">
      <vt:lpstr>Arial</vt:lpstr>
      <vt:lpstr>宋体</vt:lpstr>
      <vt:lpstr>Wingdings</vt:lpstr>
      <vt:lpstr>黑体</vt:lpstr>
      <vt:lpstr>Calibri</vt:lpstr>
      <vt:lpstr>微软雅黑</vt:lpstr>
      <vt:lpstr>仿宋</vt:lpstr>
      <vt:lpstr>隶书</vt:lpstr>
      <vt:lpstr>楷体</vt:lpstr>
      <vt:lpstr>Times New Roman</vt:lpstr>
      <vt:lpstr>方正黑体_GBK</vt:lpstr>
      <vt:lpstr>Arial Unicode MS</vt:lpstr>
      <vt:lpstr>Cambria Math</vt:lpstr>
      <vt:lpstr>Wingdings</vt:lpstr>
      <vt:lpstr>默认设计模板_2</vt:lpstr>
      <vt:lpstr>2_Office 主题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Equation.DSMT4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Equation.DSMT4</vt:lpstr>
      <vt:lpstr>Equation.DSMT4</vt:lpstr>
      <vt:lpstr>Equation.DSMT4</vt:lpstr>
      <vt:lpstr>Equation.DSMT4</vt:lpstr>
      <vt:lpstr>Equation.DSMT4</vt:lpstr>
      <vt:lpstr>Word.Document.8</vt:lpstr>
      <vt:lpstr>Word.Document.8</vt:lpstr>
      <vt:lpstr>Word.Document.8</vt:lpstr>
      <vt:lpstr>Word.Document.8</vt:lpstr>
      <vt:lpstr>Word.Document.8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河西教育03</cp:lastModifiedBy>
  <cp:revision>152</cp:revision>
  <dcterms:created xsi:type="dcterms:W3CDTF">2012-09-19T08:55:00Z</dcterms:created>
  <dcterms:modified xsi:type="dcterms:W3CDTF">2020-02-20T05:29:07Z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